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2"/>
  </p:notesMasterIdLst>
  <p:sldIdLst>
    <p:sldId id="259" r:id="rId2"/>
    <p:sldId id="258" r:id="rId3"/>
    <p:sldId id="285" r:id="rId4"/>
    <p:sldId id="260" r:id="rId5"/>
    <p:sldId id="261" r:id="rId6"/>
    <p:sldId id="262" r:id="rId7"/>
    <p:sldId id="263" r:id="rId8"/>
    <p:sldId id="264" r:id="rId9"/>
    <p:sldId id="265" r:id="rId10"/>
    <p:sldId id="266" r:id="rId11"/>
    <p:sldId id="267" r:id="rId12"/>
    <p:sldId id="286" r:id="rId13"/>
    <p:sldId id="288" r:id="rId14"/>
    <p:sldId id="269" r:id="rId15"/>
    <p:sldId id="284" r:id="rId16"/>
    <p:sldId id="283" r:id="rId17"/>
    <p:sldId id="289" r:id="rId18"/>
    <p:sldId id="279" r:id="rId19"/>
    <p:sldId id="281" r:id="rId20"/>
    <p:sldId id="29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2530"/>
  </p:normalViewPr>
  <p:slideViewPr>
    <p:cSldViewPr snapToGrid="0" snapToObjects="1">
      <p:cViewPr>
        <p:scale>
          <a:sx n="227" d="100"/>
          <a:sy n="227" d="100"/>
        </p:scale>
        <p:origin x="49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B2E0AD-61FA-DC45-B9D3-D950829FEF77}" type="datetimeFigureOut">
              <a:rPr lang="en-US" smtClean="0"/>
              <a:t>3/23/23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254765-B858-5B44-8245-E65F9423378A}" type="slidenum">
              <a:rPr lang="en-US" smtClean="0"/>
              <a:t>‹#›</a:t>
            </a:fld>
            <a:endParaRPr lang="en-US"/>
          </a:p>
        </p:txBody>
      </p:sp>
    </p:spTree>
    <p:extLst>
      <p:ext uri="{BB962C8B-B14F-4D97-AF65-F5344CB8AC3E}">
        <p14:creationId xmlns:p14="http://schemas.microsoft.com/office/powerpoint/2010/main" val="1589953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effectLst/>
              <a:latin typeface="Söhne"/>
            </a:endParaRPr>
          </a:p>
          <a:p>
            <a:pPr algn="l"/>
            <a:endParaRPr lang="en-US" b="0" i="0" u="none" strike="noStrike" dirty="0">
              <a:effectLst/>
              <a:latin typeface="Söhne"/>
            </a:endParaRPr>
          </a:p>
          <a:p>
            <a:pPr algn="l"/>
            <a:r>
              <a:rPr lang="en-US" b="0" i="0" u="none" strike="noStrike" dirty="0" err="1">
                <a:effectLst/>
                <a:latin typeface="Söhne"/>
              </a:rPr>
              <a:t>HumanPrimaryCellAtlasData</a:t>
            </a:r>
            <a:r>
              <a:rPr lang="en-US" b="0" i="0" u="none" strike="noStrike" dirty="0">
                <a:effectLst/>
                <a:latin typeface="Söhne"/>
              </a:rPr>
              <a:t>()</a:t>
            </a:r>
          </a:p>
          <a:p>
            <a:pPr algn="l"/>
            <a:endParaRPr lang="en-US" b="0" i="0" u="none" strike="noStrike" dirty="0">
              <a:effectLst/>
              <a:latin typeface="Söhne"/>
            </a:endParaRPr>
          </a:p>
          <a:p>
            <a:pPr algn="l"/>
            <a:r>
              <a:rPr lang="en-US" b="0" i="0" u="none" strike="noStrike" dirty="0" err="1">
                <a:effectLst/>
                <a:latin typeface="Söhne"/>
              </a:rPr>
              <a:t>SingleR</a:t>
            </a:r>
            <a:r>
              <a:rPr lang="en-US" b="0" i="0" u="none" strike="noStrike" dirty="0">
                <a:effectLst/>
                <a:latin typeface="Söhne"/>
              </a:rPr>
              <a:t> is an R package designed to transfer cell type annotations from a reference dataset to a query dataset. The package uses a machine learning approach to classify cells in the query dataset based on gene expression profiles.</a:t>
            </a:r>
          </a:p>
          <a:p>
            <a:pPr algn="l"/>
            <a:r>
              <a:rPr lang="en-US" b="0" i="0" u="none" strike="noStrike" dirty="0">
                <a:effectLst/>
                <a:latin typeface="Söhne"/>
              </a:rPr>
              <a:t>Here is an overview of the working mechanism of </a:t>
            </a:r>
            <a:r>
              <a:rPr lang="en-US" b="0" i="0" u="none" strike="noStrike" dirty="0" err="1">
                <a:effectLst/>
                <a:latin typeface="Söhne"/>
              </a:rPr>
              <a:t>SingleR</a:t>
            </a:r>
            <a:r>
              <a:rPr lang="en-US" b="0" i="0" u="none" strike="noStrike" dirty="0">
                <a:effectLst/>
                <a:latin typeface="Söhne"/>
              </a:rPr>
              <a:t>:</a:t>
            </a:r>
          </a:p>
          <a:p>
            <a:pPr algn="l">
              <a:buFont typeface="+mj-lt"/>
              <a:buAutoNum type="arabicPeriod"/>
            </a:pPr>
            <a:r>
              <a:rPr lang="en-US" b="0" i="0" u="none" strike="noStrike" dirty="0">
                <a:effectLst/>
                <a:latin typeface="Söhne"/>
              </a:rPr>
              <a:t>Load and preprocess reference and query datasets: The reference and query datasets are loaded into R and preprocessed using standard normalization and quality control methods.</a:t>
            </a:r>
          </a:p>
          <a:p>
            <a:pPr algn="l">
              <a:buFont typeface="+mj-lt"/>
              <a:buAutoNum type="arabicPeriod"/>
            </a:pPr>
            <a:r>
              <a:rPr lang="en-US" b="0" i="0" u="none" strike="noStrike" dirty="0">
                <a:effectLst/>
                <a:latin typeface="Söhne"/>
              </a:rPr>
              <a:t>Train a classifier: </a:t>
            </a:r>
            <a:r>
              <a:rPr lang="en-US" b="0" i="0" u="none" strike="noStrike" dirty="0" err="1">
                <a:effectLst/>
                <a:latin typeface="Söhne"/>
              </a:rPr>
              <a:t>SingleR</a:t>
            </a:r>
            <a:r>
              <a:rPr lang="en-US" b="0" i="0" u="none" strike="noStrike" dirty="0">
                <a:effectLst/>
                <a:latin typeface="Söhne"/>
              </a:rPr>
              <a:t> trains a classifier using the reference dataset, which consists of gene expression profiles for known cell types. The classifier is trained to learn the relationship between gene expression profiles and cell types.</a:t>
            </a:r>
          </a:p>
          <a:p>
            <a:pPr algn="l">
              <a:buFont typeface="+mj-lt"/>
              <a:buAutoNum type="arabicPeriod"/>
            </a:pPr>
            <a:r>
              <a:rPr lang="en-US" b="0" i="0" u="none" strike="noStrike" dirty="0">
                <a:effectLst/>
                <a:latin typeface="Söhne"/>
              </a:rPr>
              <a:t>Predict cell types: Once the classifier is trained, it is used to predict cell types in the query dataset. The classifier uses the gene expression profiles of each cell in the query dataset to assign a probability score for each cell type.</a:t>
            </a:r>
          </a:p>
          <a:p>
            <a:pPr algn="l">
              <a:buFont typeface="+mj-lt"/>
              <a:buAutoNum type="arabicPeriod"/>
            </a:pPr>
            <a:r>
              <a:rPr lang="en-US" b="0" i="0" u="none" strike="noStrike" dirty="0">
                <a:effectLst/>
                <a:latin typeface="Söhne"/>
              </a:rPr>
              <a:t>Select the best cell type annotation: </a:t>
            </a:r>
            <a:r>
              <a:rPr lang="en-US" b="0" i="0" u="none" strike="noStrike" dirty="0" err="1">
                <a:effectLst/>
                <a:latin typeface="Söhne"/>
              </a:rPr>
              <a:t>SingleR</a:t>
            </a:r>
            <a:r>
              <a:rPr lang="en-US" b="0" i="0" u="none" strike="noStrike" dirty="0">
                <a:effectLst/>
                <a:latin typeface="Söhne"/>
              </a:rPr>
              <a:t> selects the best cell type annotation for each cell in the query dataset based on the highest probability score. If the probability score is below a certain threshold, the cell type is classified as "unknown."</a:t>
            </a:r>
          </a:p>
          <a:p>
            <a:pPr algn="l">
              <a:buFont typeface="+mj-lt"/>
              <a:buAutoNum type="arabicPeriod"/>
            </a:pPr>
            <a:r>
              <a:rPr lang="en-US" b="0" i="0" u="none" strike="noStrike" dirty="0">
                <a:effectLst/>
                <a:latin typeface="Söhne"/>
              </a:rPr>
              <a:t>Evaluate the results: The accuracy of the </a:t>
            </a:r>
            <a:r>
              <a:rPr lang="en-US" b="0" i="0" u="none" strike="noStrike" dirty="0" err="1">
                <a:effectLst/>
                <a:latin typeface="Söhne"/>
              </a:rPr>
              <a:t>SingleR</a:t>
            </a:r>
            <a:r>
              <a:rPr lang="en-US" b="0" i="0" u="none" strike="noStrike" dirty="0">
                <a:effectLst/>
                <a:latin typeface="Söhne"/>
              </a:rPr>
              <a:t> predictions can be evaluated using known cell type markers or by comparing the results to manual annotations.</a:t>
            </a:r>
          </a:p>
          <a:p>
            <a:pPr algn="l"/>
            <a:r>
              <a:rPr lang="en-US" b="0" i="0" u="none" strike="noStrike" dirty="0">
                <a:effectLst/>
                <a:latin typeface="Söhne"/>
              </a:rPr>
              <a:t>Overall, </a:t>
            </a:r>
            <a:r>
              <a:rPr lang="en-US" b="0" i="0" u="none" strike="noStrike" dirty="0" err="1">
                <a:effectLst/>
                <a:latin typeface="Söhne"/>
              </a:rPr>
              <a:t>SingleR</a:t>
            </a:r>
            <a:r>
              <a:rPr lang="en-US" b="0" i="0" u="none" strike="noStrike" dirty="0">
                <a:effectLst/>
                <a:latin typeface="Söhne"/>
              </a:rPr>
              <a:t> is a powerful tool for transferring cell type annotations between datasets and can be used to accelerate the analysis of complex single-cell datasets.</a:t>
            </a:r>
          </a:p>
          <a:p>
            <a:br>
              <a:rPr lang="en-US" dirty="0"/>
            </a:br>
            <a:endParaRPr lang="en-US" dirty="0"/>
          </a:p>
        </p:txBody>
      </p:sp>
      <p:sp>
        <p:nvSpPr>
          <p:cNvPr id="4" name="Slide Number Placeholder 3"/>
          <p:cNvSpPr>
            <a:spLocks noGrp="1"/>
          </p:cNvSpPr>
          <p:nvPr>
            <p:ph type="sldNum" sz="quarter" idx="5"/>
          </p:nvPr>
        </p:nvSpPr>
        <p:spPr/>
        <p:txBody>
          <a:bodyPr/>
          <a:lstStyle/>
          <a:p>
            <a:fld id="{D4254765-B858-5B44-8245-E65F9423378A}" type="slidenum">
              <a:rPr lang="en-US" smtClean="0"/>
              <a:t>9</a:t>
            </a:fld>
            <a:endParaRPr lang="en-US"/>
          </a:p>
        </p:txBody>
      </p:sp>
    </p:spTree>
    <p:extLst>
      <p:ext uri="{BB962C8B-B14F-4D97-AF65-F5344CB8AC3E}">
        <p14:creationId xmlns:p14="http://schemas.microsoft.com/office/powerpoint/2010/main" val="214589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500FBA-92F3-1D41-A4B0-E3CC0270D5D5}" type="datetimeFigureOut">
              <a:rPr lang="en-US" smtClean="0"/>
              <a:t>3/18/23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F4C2160-4C41-6A4A-BE4D-DC9D3BF8255D}" type="slidenum">
              <a:rPr lang="en-US" smtClean="0"/>
              <a:t>‹#›</a:t>
            </a:fld>
            <a:endParaRPr lang="en-US"/>
          </a:p>
        </p:txBody>
      </p:sp>
    </p:spTree>
    <p:extLst>
      <p:ext uri="{BB962C8B-B14F-4D97-AF65-F5344CB8AC3E}">
        <p14:creationId xmlns:p14="http://schemas.microsoft.com/office/powerpoint/2010/main" val="3501796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500FBA-92F3-1D41-A4B0-E3CC0270D5D5}" type="datetimeFigureOut">
              <a:rPr lang="en-US" smtClean="0"/>
              <a:t>3/18/23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F4C2160-4C41-6A4A-BE4D-DC9D3BF8255D}" type="slidenum">
              <a:rPr lang="en-US" smtClean="0"/>
              <a:t>‹#›</a:t>
            </a:fld>
            <a:endParaRPr lang="en-US"/>
          </a:p>
        </p:txBody>
      </p:sp>
    </p:spTree>
    <p:extLst>
      <p:ext uri="{BB962C8B-B14F-4D97-AF65-F5344CB8AC3E}">
        <p14:creationId xmlns:p14="http://schemas.microsoft.com/office/powerpoint/2010/main" val="3736556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500FBA-92F3-1D41-A4B0-E3CC0270D5D5}" type="datetimeFigureOut">
              <a:rPr lang="en-US" smtClean="0"/>
              <a:t>3/18/23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F4C2160-4C41-6A4A-BE4D-DC9D3BF8255D}"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82492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D500FBA-92F3-1D41-A4B0-E3CC0270D5D5}" type="datetimeFigureOut">
              <a:rPr lang="en-US" smtClean="0"/>
              <a:t>3/18/23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F4C2160-4C41-6A4A-BE4D-DC9D3BF8255D}" type="slidenum">
              <a:rPr lang="en-US" smtClean="0"/>
              <a:t>‹#›</a:t>
            </a:fld>
            <a:endParaRPr lang="en-US"/>
          </a:p>
        </p:txBody>
      </p:sp>
    </p:spTree>
    <p:extLst>
      <p:ext uri="{BB962C8B-B14F-4D97-AF65-F5344CB8AC3E}">
        <p14:creationId xmlns:p14="http://schemas.microsoft.com/office/powerpoint/2010/main" val="2605284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D500FBA-92F3-1D41-A4B0-E3CC0270D5D5}" type="datetimeFigureOut">
              <a:rPr lang="en-US" smtClean="0"/>
              <a:t>3/18/23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F4C2160-4C41-6A4A-BE4D-DC9D3BF8255D}"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10464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D500FBA-92F3-1D41-A4B0-E3CC0270D5D5}" type="datetimeFigureOut">
              <a:rPr lang="en-US" smtClean="0"/>
              <a:t>3/18/23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F4C2160-4C41-6A4A-BE4D-DC9D3BF8255D}" type="slidenum">
              <a:rPr lang="en-US" smtClean="0"/>
              <a:t>‹#›</a:t>
            </a:fld>
            <a:endParaRPr lang="en-US"/>
          </a:p>
        </p:txBody>
      </p:sp>
    </p:spTree>
    <p:extLst>
      <p:ext uri="{BB962C8B-B14F-4D97-AF65-F5344CB8AC3E}">
        <p14:creationId xmlns:p14="http://schemas.microsoft.com/office/powerpoint/2010/main" val="3319142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500FBA-92F3-1D41-A4B0-E3CC0270D5D5}" type="datetimeFigureOut">
              <a:rPr lang="en-US" smtClean="0"/>
              <a:t>3/18/23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F4C2160-4C41-6A4A-BE4D-DC9D3BF8255D}" type="slidenum">
              <a:rPr lang="en-US" smtClean="0"/>
              <a:t>‹#›</a:t>
            </a:fld>
            <a:endParaRPr lang="en-US"/>
          </a:p>
        </p:txBody>
      </p:sp>
    </p:spTree>
    <p:extLst>
      <p:ext uri="{BB962C8B-B14F-4D97-AF65-F5344CB8AC3E}">
        <p14:creationId xmlns:p14="http://schemas.microsoft.com/office/powerpoint/2010/main" val="29076593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500FBA-92F3-1D41-A4B0-E3CC0270D5D5}" type="datetimeFigureOut">
              <a:rPr lang="en-US" smtClean="0"/>
              <a:t>3/18/23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F4C2160-4C41-6A4A-BE4D-DC9D3BF8255D}" type="slidenum">
              <a:rPr lang="en-US" smtClean="0"/>
              <a:t>‹#›</a:t>
            </a:fld>
            <a:endParaRPr lang="en-US"/>
          </a:p>
        </p:txBody>
      </p:sp>
    </p:spTree>
    <p:extLst>
      <p:ext uri="{BB962C8B-B14F-4D97-AF65-F5344CB8AC3E}">
        <p14:creationId xmlns:p14="http://schemas.microsoft.com/office/powerpoint/2010/main" val="3708065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500FBA-92F3-1D41-A4B0-E3CC0270D5D5}" type="datetimeFigureOut">
              <a:rPr lang="en-US" smtClean="0"/>
              <a:t>3/18/23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F4C2160-4C41-6A4A-BE4D-DC9D3BF8255D}" type="slidenum">
              <a:rPr lang="en-US" smtClean="0"/>
              <a:t>‹#›</a:t>
            </a:fld>
            <a:endParaRPr lang="en-US"/>
          </a:p>
        </p:txBody>
      </p:sp>
    </p:spTree>
    <p:extLst>
      <p:ext uri="{BB962C8B-B14F-4D97-AF65-F5344CB8AC3E}">
        <p14:creationId xmlns:p14="http://schemas.microsoft.com/office/powerpoint/2010/main" val="324567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500FBA-92F3-1D41-A4B0-E3CC0270D5D5}" type="datetimeFigureOut">
              <a:rPr lang="en-US" smtClean="0"/>
              <a:t>3/18/23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F4C2160-4C41-6A4A-BE4D-DC9D3BF8255D}" type="slidenum">
              <a:rPr lang="en-US" smtClean="0"/>
              <a:t>‹#›</a:t>
            </a:fld>
            <a:endParaRPr lang="en-US"/>
          </a:p>
        </p:txBody>
      </p:sp>
    </p:spTree>
    <p:extLst>
      <p:ext uri="{BB962C8B-B14F-4D97-AF65-F5344CB8AC3E}">
        <p14:creationId xmlns:p14="http://schemas.microsoft.com/office/powerpoint/2010/main" val="397082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500FBA-92F3-1D41-A4B0-E3CC0270D5D5}" type="datetimeFigureOut">
              <a:rPr lang="en-US" smtClean="0"/>
              <a:t>3/18/23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F4C2160-4C41-6A4A-BE4D-DC9D3BF8255D}" type="slidenum">
              <a:rPr lang="en-US" smtClean="0"/>
              <a:t>‹#›</a:t>
            </a:fld>
            <a:endParaRPr lang="en-US"/>
          </a:p>
        </p:txBody>
      </p:sp>
    </p:spTree>
    <p:extLst>
      <p:ext uri="{BB962C8B-B14F-4D97-AF65-F5344CB8AC3E}">
        <p14:creationId xmlns:p14="http://schemas.microsoft.com/office/powerpoint/2010/main" val="2913990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500FBA-92F3-1D41-A4B0-E3CC0270D5D5}" type="datetimeFigureOut">
              <a:rPr lang="en-US" smtClean="0"/>
              <a:t>3/18/23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F4C2160-4C41-6A4A-BE4D-DC9D3BF8255D}" type="slidenum">
              <a:rPr lang="en-US" smtClean="0"/>
              <a:t>‹#›</a:t>
            </a:fld>
            <a:endParaRPr lang="en-US"/>
          </a:p>
        </p:txBody>
      </p:sp>
    </p:spTree>
    <p:extLst>
      <p:ext uri="{BB962C8B-B14F-4D97-AF65-F5344CB8AC3E}">
        <p14:creationId xmlns:p14="http://schemas.microsoft.com/office/powerpoint/2010/main" val="2881637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500FBA-92F3-1D41-A4B0-E3CC0270D5D5}" type="datetimeFigureOut">
              <a:rPr lang="en-US" smtClean="0"/>
              <a:t>3/18/23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F4C2160-4C41-6A4A-BE4D-DC9D3BF8255D}" type="slidenum">
              <a:rPr lang="en-US" smtClean="0"/>
              <a:t>‹#›</a:t>
            </a:fld>
            <a:endParaRPr lang="en-US"/>
          </a:p>
        </p:txBody>
      </p:sp>
    </p:spTree>
    <p:extLst>
      <p:ext uri="{BB962C8B-B14F-4D97-AF65-F5344CB8AC3E}">
        <p14:creationId xmlns:p14="http://schemas.microsoft.com/office/powerpoint/2010/main" val="2328443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500FBA-92F3-1D41-A4B0-E3CC0270D5D5}" type="datetimeFigureOut">
              <a:rPr lang="en-US" smtClean="0"/>
              <a:t>3/18/23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F4C2160-4C41-6A4A-BE4D-DC9D3BF8255D}" type="slidenum">
              <a:rPr lang="en-US" smtClean="0"/>
              <a:t>‹#›</a:t>
            </a:fld>
            <a:endParaRPr lang="en-US"/>
          </a:p>
        </p:txBody>
      </p:sp>
    </p:spTree>
    <p:extLst>
      <p:ext uri="{BB962C8B-B14F-4D97-AF65-F5344CB8AC3E}">
        <p14:creationId xmlns:p14="http://schemas.microsoft.com/office/powerpoint/2010/main" val="970194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500FBA-92F3-1D41-A4B0-E3CC0270D5D5}" type="datetimeFigureOut">
              <a:rPr lang="en-US" smtClean="0"/>
              <a:t>3/18/23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F4C2160-4C41-6A4A-BE4D-DC9D3BF8255D}" type="slidenum">
              <a:rPr lang="en-US" smtClean="0"/>
              <a:t>‹#›</a:t>
            </a:fld>
            <a:endParaRPr lang="en-US"/>
          </a:p>
        </p:txBody>
      </p:sp>
    </p:spTree>
    <p:extLst>
      <p:ext uri="{BB962C8B-B14F-4D97-AF65-F5344CB8AC3E}">
        <p14:creationId xmlns:p14="http://schemas.microsoft.com/office/powerpoint/2010/main" val="2812552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500FBA-92F3-1D41-A4B0-E3CC0270D5D5}" type="datetimeFigureOut">
              <a:rPr lang="en-US" smtClean="0"/>
              <a:t>3/18/23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F4C2160-4C41-6A4A-BE4D-DC9D3BF8255D}" type="slidenum">
              <a:rPr lang="en-US" smtClean="0"/>
              <a:t>‹#›</a:t>
            </a:fld>
            <a:endParaRPr lang="en-US"/>
          </a:p>
        </p:txBody>
      </p:sp>
    </p:spTree>
    <p:extLst>
      <p:ext uri="{BB962C8B-B14F-4D97-AF65-F5344CB8AC3E}">
        <p14:creationId xmlns:p14="http://schemas.microsoft.com/office/powerpoint/2010/main" val="2150861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D500FBA-92F3-1D41-A4B0-E3CC0270D5D5}" type="datetimeFigureOut">
              <a:rPr lang="en-US" smtClean="0"/>
              <a:t>3/18/23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F4C2160-4C41-6A4A-BE4D-DC9D3BF8255D}" type="slidenum">
              <a:rPr lang="en-US" smtClean="0"/>
              <a:t>‹#›</a:t>
            </a:fld>
            <a:endParaRPr lang="en-US"/>
          </a:p>
        </p:txBody>
      </p:sp>
    </p:spTree>
    <p:extLst>
      <p:ext uri="{BB962C8B-B14F-4D97-AF65-F5344CB8AC3E}">
        <p14:creationId xmlns:p14="http://schemas.microsoft.com/office/powerpoint/2010/main" val="123709952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681A-B0DC-DB7F-BF91-5AA31A3C9673}"/>
              </a:ext>
            </a:extLst>
          </p:cNvPr>
          <p:cNvSpPr>
            <a:spLocks noGrp="1"/>
          </p:cNvSpPr>
          <p:nvPr>
            <p:ph type="title"/>
          </p:nvPr>
        </p:nvSpPr>
        <p:spPr/>
        <p:txBody>
          <a:bodyPr/>
          <a:lstStyle/>
          <a:p>
            <a:r>
              <a:rPr lang="en-US" dirty="0" err="1"/>
              <a:t>scRNA</a:t>
            </a:r>
            <a:r>
              <a:rPr lang="en-US" dirty="0"/>
              <a:t>: Study</a:t>
            </a:r>
            <a:r>
              <a:rPr lang="zh-CN" altLang="en-US" dirty="0"/>
              <a:t> </a:t>
            </a:r>
            <a:r>
              <a:rPr lang="en-US" altLang="zh-CN" dirty="0"/>
              <a:t>design</a:t>
            </a:r>
            <a:endParaRPr lang="en-US" dirty="0"/>
          </a:p>
        </p:txBody>
      </p:sp>
      <p:sp>
        <p:nvSpPr>
          <p:cNvPr id="3" name="Content Placeholder 2">
            <a:extLst>
              <a:ext uri="{FF2B5EF4-FFF2-40B4-BE49-F238E27FC236}">
                <a16:creationId xmlns:a16="http://schemas.microsoft.com/office/drawing/2014/main" id="{CE167D51-86A0-ACE8-E84B-1A72CEA1C1C6}"/>
              </a:ext>
            </a:extLst>
          </p:cNvPr>
          <p:cNvSpPr>
            <a:spLocks noGrp="1"/>
          </p:cNvSpPr>
          <p:nvPr>
            <p:ph idx="1"/>
          </p:nvPr>
        </p:nvSpPr>
        <p:spPr/>
        <p:txBody>
          <a:bodyPr>
            <a:normAutofit/>
          </a:bodyPr>
          <a:lstStyle/>
          <a:p>
            <a:pPr algn="l"/>
            <a:r>
              <a:rPr lang="en-US" b="0" i="0" u="none" strike="noStrike" dirty="0">
                <a:effectLst/>
                <a:latin typeface="Open Sans" panose="020B0606030504020204" pitchFamily="34" charset="0"/>
              </a:rPr>
              <a:t>Acquired cancer resistance to combination immunotherapy from transcriptional loss of class I HLA》PMID: 30250229。Illumina </a:t>
            </a:r>
            <a:r>
              <a:rPr lang="en-US" b="0" i="0" u="none" strike="noStrike" dirty="0" err="1">
                <a:effectLst/>
                <a:latin typeface="Open Sans" panose="020B0606030504020204" pitchFamily="34" charset="0"/>
              </a:rPr>
              <a:t>HiSeq</a:t>
            </a:r>
            <a:r>
              <a:rPr lang="en-US" b="0" i="0" u="none" strike="noStrike" dirty="0">
                <a:effectLst/>
                <a:latin typeface="Open Sans" panose="020B0606030504020204" pitchFamily="34" charset="0"/>
              </a:rPr>
              <a:t> 2500，GSE117988</a:t>
            </a:r>
            <a:r>
              <a:rPr lang="en-US" altLang="zh-CN" b="0" i="0" u="none" strike="noStrike" dirty="0">
                <a:effectLst/>
                <a:latin typeface="Open Sans" panose="020B0606030504020204" pitchFamily="34" charset="0"/>
              </a:rPr>
              <a:t>,</a:t>
            </a:r>
            <a:r>
              <a:rPr lang="zh-CN" altLang="en-US" b="0" i="0" u="none" strike="noStrike" dirty="0">
                <a:effectLst/>
                <a:latin typeface="Open Sans" panose="020B0606030504020204" pitchFamily="34" charset="0"/>
              </a:rPr>
              <a:t> </a:t>
            </a:r>
            <a:r>
              <a:rPr lang="en-US" altLang="zh-CN" b="0" i="0" u="none" strike="noStrike" dirty="0">
                <a:effectLst/>
                <a:latin typeface="Open Sans" panose="020B0606030504020204" pitchFamily="34" charset="0"/>
              </a:rPr>
              <a:t>6</a:t>
            </a:r>
            <a:r>
              <a:rPr lang="zh-CN" altLang="en-US" b="0" i="0" u="none" strike="noStrike" dirty="0">
                <a:effectLst/>
                <a:latin typeface="Open Sans" panose="020B0606030504020204" pitchFamily="34" charset="0"/>
              </a:rPr>
              <a:t> </a:t>
            </a:r>
            <a:r>
              <a:rPr lang="en-US" b="0" i="0" u="none" strike="noStrike" dirty="0">
                <a:effectLst/>
                <a:latin typeface="Open Sans" panose="020B0606030504020204" pitchFamily="34" charset="0"/>
              </a:rPr>
              <a:t>Merkel cell carcinoma （</a:t>
            </a:r>
            <a:r>
              <a:rPr lang="en-US" b="0" i="0" u="none" strike="noStrike" dirty="0" err="1">
                <a:effectLst/>
                <a:latin typeface="Open Sans" panose="020B0606030504020204" pitchFamily="34" charset="0"/>
              </a:rPr>
              <a:t>MCC）</a:t>
            </a:r>
            <a:r>
              <a:rPr lang="en-US" altLang="zh-CN" b="0" i="0" u="none" strike="noStrike" dirty="0" err="1">
                <a:effectLst/>
                <a:latin typeface="Open Sans" panose="020B0606030504020204" pitchFamily="34" charset="0"/>
              </a:rPr>
              <a:t>samples</a:t>
            </a:r>
            <a:r>
              <a:rPr lang="zh-CN" altLang="en-US" b="0" i="0" u="none" strike="noStrike" dirty="0">
                <a:effectLst/>
                <a:latin typeface="Open Sans" panose="020B0606030504020204" pitchFamily="34" charset="0"/>
              </a:rPr>
              <a:t>：</a:t>
            </a:r>
          </a:p>
          <a:p>
            <a:pPr algn="l">
              <a:buFont typeface="Arial" panose="020B0604020202020204" pitchFamily="34" charset="0"/>
              <a:buChar char="•"/>
            </a:pPr>
            <a:r>
              <a:rPr lang="en-US" altLang="zh-CN" b="0" i="0" u="none" strike="noStrike" dirty="0">
                <a:effectLst/>
                <a:latin typeface="Open Sans" panose="020B0606030504020204" pitchFamily="34" charset="0"/>
              </a:rPr>
              <a:t>4</a:t>
            </a:r>
            <a:r>
              <a:rPr lang="zh-CN" altLang="en-US" b="0" i="0" u="none" strike="noStrike" dirty="0">
                <a:effectLst/>
                <a:latin typeface="Open Sans" panose="020B0606030504020204" pitchFamily="34" charset="0"/>
              </a:rPr>
              <a:t> </a:t>
            </a:r>
            <a:r>
              <a:rPr lang="en-US" b="0" i="0" u="none" strike="noStrike" dirty="0">
                <a:effectLst/>
                <a:latin typeface="Open Sans" panose="020B0606030504020204" pitchFamily="34" charset="0"/>
              </a:rPr>
              <a:t>PBMC</a:t>
            </a:r>
            <a:r>
              <a:rPr lang="zh-CN" altLang="en-US" b="0" i="0" u="none" strike="noStrike" dirty="0">
                <a:effectLst/>
                <a:latin typeface="Open Sans" panose="020B0606030504020204" pitchFamily="34" charset="0"/>
              </a:rPr>
              <a:t> </a:t>
            </a:r>
            <a:r>
              <a:rPr lang="en-US" altLang="zh-CN" b="0" i="0" u="none" strike="noStrike" dirty="0">
                <a:effectLst/>
                <a:latin typeface="Open Sans" panose="020B0606030504020204" pitchFamily="34" charset="0"/>
              </a:rPr>
              <a:t>samples</a:t>
            </a:r>
            <a:r>
              <a:rPr lang="zh-CN" altLang="en-US" b="0" i="0" u="none" strike="noStrike" dirty="0">
                <a:effectLst/>
                <a:latin typeface="Open Sans" panose="020B0606030504020204" pitchFamily="34" charset="0"/>
              </a:rPr>
              <a:t> </a:t>
            </a:r>
            <a:r>
              <a:rPr lang="en-US" altLang="zh-CN" b="0" i="0" u="none" strike="noStrike" dirty="0">
                <a:effectLst/>
                <a:latin typeface="Open Sans" panose="020B0606030504020204" pitchFamily="34" charset="0"/>
              </a:rPr>
              <a:t>divided</a:t>
            </a:r>
            <a:r>
              <a:rPr lang="zh-CN" altLang="en-US" b="0" i="0" u="none" strike="noStrike" dirty="0">
                <a:effectLst/>
                <a:latin typeface="Open Sans" panose="020B0606030504020204" pitchFamily="34" charset="0"/>
              </a:rPr>
              <a:t> </a:t>
            </a:r>
            <a:r>
              <a:rPr lang="en-US" altLang="zh-CN" b="0" i="0" u="none" strike="noStrike" dirty="0">
                <a:effectLst/>
                <a:latin typeface="Open Sans" panose="020B0606030504020204" pitchFamily="34" charset="0"/>
              </a:rPr>
              <a:t>according</a:t>
            </a:r>
            <a:r>
              <a:rPr lang="zh-CN" altLang="en-US" b="0" i="0" u="none" strike="noStrike" dirty="0">
                <a:effectLst/>
                <a:latin typeface="Open Sans" panose="020B0606030504020204" pitchFamily="34" charset="0"/>
              </a:rPr>
              <a:t> </a:t>
            </a:r>
            <a:r>
              <a:rPr lang="en-US" altLang="zh-CN" b="0" i="0" u="none" strike="noStrike" dirty="0">
                <a:effectLst/>
                <a:latin typeface="Open Sans" panose="020B0606030504020204" pitchFamily="34" charset="0"/>
              </a:rPr>
              <a:t>to</a:t>
            </a:r>
            <a:r>
              <a:rPr lang="zh-CN" altLang="en-US" b="0" i="0" u="none" strike="noStrike" dirty="0">
                <a:effectLst/>
                <a:latin typeface="Open Sans" panose="020B0606030504020204" pitchFamily="34" charset="0"/>
              </a:rPr>
              <a:t> </a:t>
            </a:r>
            <a:r>
              <a:rPr lang="en-US" altLang="zh-CN" b="0" i="0" u="none" strike="noStrike" dirty="0">
                <a:effectLst/>
                <a:latin typeface="Open Sans" panose="020B0606030504020204" pitchFamily="34" charset="0"/>
              </a:rPr>
              <a:t>treatment</a:t>
            </a:r>
            <a:r>
              <a:rPr lang="zh-CN" altLang="en-US" b="0" i="0" u="none" strike="noStrike" dirty="0">
                <a:effectLst/>
                <a:latin typeface="Open Sans" panose="020B0606030504020204" pitchFamily="34" charset="0"/>
              </a:rPr>
              <a:t> </a:t>
            </a:r>
            <a:r>
              <a:rPr lang="en-US" altLang="zh-CN" b="0" i="0" u="none" strike="noStrike" dirty="0">
                <a:effectLst/>
                <a:latin typeface="Open Sans" panose="020B0606030504020204" pitchFamily="34" charset="0"/>
              </a:rPr>
              <a:t>point</a:t>
            </a:r>
            <a:r>
              <a:rPr lang="zh-CN" altLang="en-US" b="0" i="0" u="none" strike="noStrike" dirty="0">
                <a:effectLst/>
                <a:latin typeface="Open Sans" panose="020B0606030504020204" pitchFamily="34" charset="0"/>
              </a:rPr>
              <a:t>，四个时间点：</a:t>
            </a:r>
          </a:p>
          <a:p>
            <a:pPr marL="742950" lvl="1" indent="-285750" algn="l">
              <a:buFont typeface="Arial" panose="020B0604020202020204" pitchFamily="34" charset="0"/>
              <a:buChar char="•"/>
            </a:pPr>
            <a:r>
              <a:rPr lang="en-US" b="0" i="0" u="none" strike="noStrike" dirty="0">
                <a:effectLst/>
                <a:latin typeface="Open Sans" panose="020B0606030504020204" pitchFamily="34" charset="0"/>
              </a:rPr>
              <a:t>SRR7722939 GSM3330561 | PBMC Pre，</a:t>
            </a:r>
            <a:endParaRPr lang="zh-CN" altLang="en-US" b="0" i="0" u="none" strike="noStrike" dirty="0">
              <a:effectLst/>
              <a:latin typeface="Open Sans" panose="020B0606030504020204" pitchFamily="34" charset="0"/>
            </a:endParaRPr>
          </a:p>
          <a:p>
            <a:pPr marL="742950" lvl="1" indent="-285750" algn="l">
              <a:buFont typeface="Arial" panose="020B0604020202020204" pitchFamily="34" charset="0"/>
              <a:buChar char="•"/>
            </a:pPr>
            <a:r>
              <a:rPr lang="en-US" b="0" i="0" u="none" strike="noStrike" dirty="0">
                <a:effectLst/>
                <a:latin typeface="Open Sans" panose="020B0606030504020204" pitchFamily="34" charset="0"/>
              </a:rPr>
              <a:t>SRR7722940 GSM3330562 | PBMC Disc </a:t>
            </a:r>
            <a:r>
              <a:rPr lang="en-US" b="0" i="0" u="none" strike="noStrike" dirty="0" err="1">
                <a:effectLst/>
                <a:latin typeface="Open Sans" panose="020B0606030504020204" pitchFamily="34" charset="0"/>
              </a:rPr>
              <a:t>Early，day</a:t>
            </a:r>
            <a:r>
              <a:rPr lang="en-US" b="0" i="0" u="none" strike="noStrike" dirty="0">
                <a:effectLst/>
                <a:latin typeface="Open Sans" panose="020B0606030504020204" pitchFamily="34" charset="0"/>
              </a:rPr>
              <a:t> +27(Early)</a:t>
            </a:r>
          </a:p>
          <a:p>
            <a:pPr marL="742950" lvl="1" indent="-285750" algn="l">
              <a:buFont typeface="Arial" panose="020B0604020202020204" pitchFamily="34" charset="0"/>
              <a:buChar char="•"/>
            </a:pPr>
            <a:r>
              <a:rPr lang="en-US" b="0" i="0" u="none" strike="noStrike" dirty="0">
                <a:effectLst/>
                <a:latin typeface="Open Sans" panose="020B0606030504020204" pitchFamily="34" charset="0"/>
              </a:rPr>
              <a:t>SRR7722941 GSM3330563 | PBMC Disc Resp，day+37</a:t>
            </a:r>
          </a:p>
          <a:p>
            <a:pPr marL="742950" lvl="1" indent="-285750" algn="l">
              <a:buFont typeface="Arial" panose="020B0604020202020204" pitchFamily="34" charset="0"/>
              <a:buChar char="•"/>
            </a:pPr>
            <a:r>
              <a:rPr lang="en-US" b="0" i="0" u="none" strike="noStrike" dirty="0">
                <a:effectLst/>
                <a:latin typeface="Open Sans" panose="020B0606030504020204" pitchFamily="34" charset="0"/>
              </a:rPr>
              <a:t>SRR7722942 GSM3330564 | PBMC Disc AR，</a:t>
            </a:r>
            <a:r>
              <a:rPr lang="en-US" altLang="zh-CN" b="0" i="0" u="none" strike="noStrike" dirty="0">
                <a:effectLst/>
                <a:latin typeface="Open Sans" panose="020B0606030504020204" pitchFamily="34" charset="0"/>
              </a:rPr>
              <a:t>+614 (</a:t>
            </a:r>
            <a:r>
              <a:rPr lang="en-US" b="0" i="0" u="none" strike="noStrike" dirty="0">
                <a:effectLst/>
                <a:latin typeface="Open Sans" panose="020B0606030504020204" pitchFamily="34" charset="0"/>
              </a:rPr>
              <a:t>AR)</a:t>
            </a:r>
          </a:p>
          <a:p>
            <a:pPr marL="742950" lvl="1" indent="-285750" algn="l">
              <a:buFont typeface="Arial" panose="020B0604020202020204" pitchFamily="34" charset="0"/>
              <a:buChar char="•"/>
            </a:pPr>
            <a:r>
              <a:rPr lang="en-US" altLang="zh-CN" b="0" i="0" u="none" strike="noStrike" dirty="0">
                <a:effectLst/>
                <a:latin typeface="Open Sans" panose="020B0606030504020204" pitchFamily="34" charset="0"/>
              </a:rPr>
              <a:t>Paper</a:t>
            </a:r>
            <a:r>
              <a:rPr lang="zh-CN" altLang="en-US" b="0" i="0" u="none" strike="noStrike" dirty="0">
                <a:effectLst/>
                <a:latin typeface="Open Sans" panose="020B0606030504020204" pitchFamily="34" charset="0"/>
              </a:rPr>
              <a:t> </a:t>
            </a:r>
            <a:r>
              <a:rPr lang="en-US" altLang="zh-CN" b="0" i="0" u="none" strike="noStrike" dirty="0">
                <a:effectLst/>
                <a:latin typeface="Open Sans" panose="020B0606030504020204" pitchFamily="34" charset="0"/>
              </a:rPr>
              <a:t>cell</a:t>
            </a:r>
            <a:r>
              <a:rPr lang="zh-CN" altLang="en-US" b="0" i="0" u="none" strike="noStrike" dirty="0">
                <a:effectLst/>
                <a:latin typeface="Open Sans" panose="020B0606030504020204" pitchFamily="34" charset="0"/>
              </a:rPr>
              <a:t> </a:t>
            </a:r>
            <a:r>
              <a:rPr lang="en-US" altLang="zh-CN" b="0" i="0" u="none" strike="noStrike" dirty="0">
                <a:effectLst/>
                <a:latin typeface="Open Sans" panose="020B0606030504020204" pitchFamily="34" charset="0"/>
              </a:rPr>
              <a:t>type</a:t>
            </a:r>
            <a:r>
              <a:rPr lang="zh-CN" altLang="en-US" b="0" i="0" u="none" strike="noStrike" dirty="0">
                <a:effectLst/>
                <a:latin typeface="Open Sans" panose="020B0606030504020204" pitchFamily="34" charset="0"/>
              </a:rPr>
              <a:t> </a:t>
            </a:r>
            <a:r>
              <a:rPr lang="en-US" altLang="zh-CN" b="0" i="0" u="none" strike="noStrike" dirty="0">
                <a:effectLst/>
                <a:latin typeface="Open Sans" panose="020B0606030504020204" pitchFamily="34" charset="0"/>
              </a:rPr>
              <a:t>annotation</a:t>
            </a:r>
            <a:r>
              <a:rPr lang="zh-CN" altLang="en-US" b="0" i="0" u="none" strike="noStrike" dirty="0">
                <a:effectLst/>
                <a:latin typeface="Open Sans" panose="020B0606030504020204" pitchFamily="34" charset="0"/>
              </a:rPr>
              <a:t>：</a:t>
            </a:r>
            <a:r>
              <a:rPr lang="en-US" b="0" i="0" u="none" strike="noStrike" dirty="0">
                <a:effectLst/>
                <a:latin typeface="Open Sans" panose="020B0606030504020204" pitchFamily="34" charset="0"/>
              </a:rPr>
              <a:t>nine distinct clusters，CD4+ T cells, CD8+ T cells, CD8+ effector T cells, B cells, NK cells, CD14+ monocytes, CD16+ monocytes, myeloid cells and dendritic cells.</a:t>
            </a:r>
          </a:p>
          <a:p>
            <a:endParaRPr lang="en-US" dirty="0"/>
          </a:p>
        </p:txBody>
      </p:sp>
    </p:spTree>
    <p:extLst>
      <p:ext uri="{BB962C8B-B14F-4D97-AF65-F5344CB8AC3E}">
        <p14:creationId xmlns:p14="http://schemas.microsoft.com/office/powerpoint/2010/main" val="2902783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075B4-133D-9639-091B-B2DC0BF3F6C4}"/>
              </a:ext>
            </a:extLst>
          </p:cNvPr>
          <p:cNvSpPr>
            <a:spLocks noGrp="1"/>
          </p:cNvSpPr>
          <p:nvPr>
            <p:ph type="title"/>
          </p:nvPr>
        </p:nvSpPr>
        <p:spPr>
          <a:xfrm>
            <a:off x="1574561" y="88257"/>
            <a:ext cx="8911687" cy="1280890"/>
          </a:xfrm>
        </p:spPr>
        <p:txBody>
          <a:bodyPr/>
          <a:lstStyle/>
          <a:p>
            <a:r>
              <a:rPr lang="en-US" dirty="0"/>
              <a:t>UMAP of Cell Type Annotation</a:t>
            </a:r>
          </a:p>
        </p:txBody>
      </p:sp>
      <p:pic>
        <p:nvPicPr>
          <p:cNvPr id="7" name="Picture 6">
            <a:extLst>
              <a:ext uri="{FF2B5EF4-FFF2-40B4-BE49-F238E27FC236}">
                <a16:creationId xmlns:a16="http://schemas.microsoft.com/office/drawing/2014/main" id="{75ADE285-3288-A31A-A824-87C4649315B3}"/>
              </a:ext>
            </a:extLst>
          </p:cNvPr>
          <p:cNvPicPr>
            <a:picLocks noChangeAspect="1"/>
          </p:cNvPicPr>
          <p:nvPr/>
        </p:nvPicPr>
        <p:blipFill>
          <a:blip r:embed="rId2"/>
          <a:stretch>
            <a:fillRect/>
          </a:stretch>
        </p:blipFill>
        <p:spPr>
          <a:xfrm>
            <a:off x="1185134" y="1229710"/>
            <a:ext cx="10773104" cy="5386552"/>
          </a:xfrm>
          <a:prstGeom prst="rect">
            <a:avLst/>
          </a:prstGeom>
        </p:spPr>
      </p:pic>
    </p:spTree>
    <p:extLst>
      <p:ext uri="{BB962C8B-B14F-4D97-AF65-F5344CB8AC3E}">
        <p14:creationId xmlns:p14="http://schemas.microsoft.com/office/powerpoint/2010/main" val="3802545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A20AD-0879-A72D-375D-8BD510DD8D79}"/>
              </a:ext>
            </a:extLst>
          </p:cNvPr>
          <p:cNvSpPr>
            <a:spLocks noGrp="1"/>
          </p:cNvSpPr>
          <p:nvPr>
            <p:ph type="title"/>
          </p:nvPr>
        </p:nvSpPr>
        <p:spPr>
          <a:xfrm>
            <a:off x="1640156" y="119613"/>
            <a:ext cx="8911687" cy="1280890"/>
          </a:xfrm>
        </p:spPr>
        <p:txBody>
          <a:bodyPr/>
          <a:lstStyle/>
          <a:p>
            <a:r>
              <a:rPr lang="en-US" dirty="0"/>
              <a:t>Cell type composition changes during the course of treatment</a:t>
            </a:r>
          </a:p>
        </p:txBody>
      </p:sp>
      <p:pic>
        <p:nvPicPr>
          <p:cNvPr id="6" name="Content Placeholder 5">
            <a:extLst>
              <a:ext uri="{FF2B5EF4-FFF2-40B4-BE49-F238E27FC236}">
                <a16:creationId xmlns:a16="http://schemas.microsoft.com/office/drawing/2014/main" id="{4179BF50-FDBC-6249-4714-BD141C99C47F}"/>
              </a:ext>
            </a:extLst>
          </p:cNvPr>
          <p:cNvPicPr>
            <a:picLocks noGrp="1" noChangeAspect="1"/>
          </p:cNvPicPr>
          <p:nvPr>
            <p:ph idx="1"/>
          </p:nvPr>
        </p:nvPicPr>
        <p:blipFill>
          <a:blip r:embed="rId2"/>
          <a:stretch>
            <a:fillRect/>
          </a:stretch>
        </p:blipFill>
        <p:spPr>
          <a:xfrm>
            <a:off x="1111044" y="1289395"/>
            <a:ext cx="10495373" cy="5247687"/>
          </a:xfrm>
        </p:spPr>
      </p:pic>
      <p:sp>
        <p:nvSpPr>
          <p:cNvPr id="7" name="Right Arrow 6">
            <a:extLst>
              <a:ext uri="{FF2B5EF4-FFF2-40B4-BE49-F238E27FC236}">
                <a16:creationId xmlns:a16="http://schemas.microsoft.com/office/drawing/2014/main" id="{FC37DAA7-4776-8901-1D4B-FC4FEFE2CCCA}"/>
              </a:ext>
            </a:extLst>
          </p:cNvPr>
          <p:cNvSpPr/>
          <p:nvPr/>
        </p:nvSpPr>
        <p:spPr>
          <a:xfrm>
            <a:off x="2271252" y="3618271"/>
            <a:ext cx="845574" cy="2949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7D33E357-3B9C-64B0-A436-FDC7D8DB495D}"/>
              </a:ext>
            </a:extLst>
          </p:cNvPr>
          <p:cNvSpPr/>
          <p:nvPr/>
        </p:nvSpPr>
        <p:spPr>
          <a:xfrm rot="5400000">
            <a:off x="7959214" y="3173361"/>
            <a:ext cx="845574" cy="2949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9EC7A501-D9B6-C96E-BB64-E9763E94CB66}"/>
              </a:ext>
            </a:extLst>
          </p:cNvPr>
          <p:cNvSpPr/>
          <p:nvPr/>
        </p:nvSpPr>
        <p:spPr>
          <a:xfrm rot="5400000">
            <a:off x="6931743" y="1339645"/>
            <a:ext cx="845574" cy="2949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770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9167-26FC-59BC-8C6C-8519285C1F81}"/>
              </a:ext>
            </a:extLst>
          </p:cNvPr>
          <p:cNvSpPr>
            <a:spLocks noGrp="1"/>
          </p:cNvSpPr>
          <p:nvPr>
            <p:ph type="title"/>
          </p:nvPr>
        </p:nvSpPr>
        <p:spPr>
          <a:xfrm>
            <a:off x="1640156" y="103001"/>
            <a:ext cx="8911687" cy="1280890"/>
          </a:xfrm>
        </p:spPr>
        <p:txBody>
          <a:bodyPr/>
          <a:lstStyle/>
          <a:p>
            <a:r>
              <a:rPr lang="en-US" dirty="0"/>
              <a:t>Stacked Violin Plot reveals marker genes per cell type</a:t>
            </a:r>
          </a:p>
        </p:txBody>
      </p:sp>
      <p:sp>
        <p:nvSpPr>
          <p:cNvPr id="3" name="Content Placeholder 2">
            <a:extLst>
              <a:ext uri="{FF2B5EF4-FFF2-40B4-BE49-F238E27FC236}">
                <a16:creationId xmlns:a16="http://schemas.microsoft.com/office/drawing/2014/main" id="{51AA5AB6-B23B-0064-E64E-3ECF84C0919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B695109-1192-916B-0714-04F93E25C8B0}"/>
              </a:ext>
            </a:extLst>
          </p:cNvPr>
          <p:cNvPicPr>
            <a:picLocks noChangeAspect="1"/>
          </p:cNvPicPr>
          <p:nvPr/>
        </p:nvPicPr>
        <p:blipFill>
          <a:blip r:embed="rId2"/>
          <a:stretch>
            <a:fillRect/>
          </a:stretch>
        </p:blipFill>
        <p:spPr>
          <a:xfrm>
            <a:off x="1392839" y="1264555"/>
            <a:ext cx="9983083" cy="5242923"/>
          </a:xfrm>
          <a:prstGeom prst="rect">
            <a:avLst/>
          </a:prstGeom>
        </p:spPr>
      </p:pic>
    </p:spTree>
    <p:extLst>
      <p:ext uri="{BB962C8B-B14F-4D97-AF65-F5344CB8AC3E}">
        <p14:creationId xmlns:p14="http://schemas.microsoft.com/office/powerpoint/2010/main" val="2318657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C4454-D25F-7303-33D1-1E867213BC05}"/>
              </a:ext>
            </a:extLst>
          </p:cNvPr>
          <p:cNvSpPr>
            <a:spLocks noGrp="1"/>
          </p:cNvSpPr>
          <p:nvPr>
            <p:ph type="title"/>
          </p:nvPr>
        </p:nvSpPr>
        <p:spPr/>
        <p:txBody>
          <a:bodyPr/>
          <a:lstStyle/>
          <a:p>
            <a:r>
              <a:rPr lang="en-US" dirty="0"/>
              <a:t>Presto is much faster to find marker genes using </a:t>
            </a:r>
            <a:r>
              <a:rPr lang="en-US" dirty="0" err="1"/>
              <a:t>wilcox</a:t>
            </a:r>
            <a:r>
              <a:rPr lang="en-US" dirty="0"/>
              <a:t> </a:t>
            </a:r>
            <a:r>
              <a:rPr lang="en-US" dirty="0" err="1"/>
              <a:t>auc</a:t>
            </a:r>
            <a:endParaRPr lang="en-US" dirty="0"/>
          </a:p>
        </p:txBody>
      </p:sp>
      <p:pic>
        <p:nvPicPr>
          <p:cNvPr id="5" name="Content Placeholder 4">
            <a:extLst>
              <a:ext uri="{FF2B5EF4-FFF2-40B4-BE49-F238E27FC236}">
                <a16:creationId xmlns:a16="http://schemas.microsoft.com/office/drawing/2014/main" id="{54BD0E60-B982-9A0B-B955-643BA4C3782F}"/>
              </a:ext>
            </a:extLst>
          </p:cNvPr>
          <p:cNvPicPr>
            <a:picLocks noGrp="1" noChangeAspect="1"/>
          </p:cNvPicPr>
          <p:nvPr>
            <p:ph idx="1"/>
          </p:nvPr>
        </p:nvPicPr>
        <p:blipFill>
          <a:blip r:embed="rId2"/>
          <a:stretch>
            <a:fillRect/>
          </a:stretch>
        </p:blipFill>
        <p:spPr>
          <a:xfrm>
            <a:off x="2921441" y="2133600"/>
            <a:ext cx="8250944" cy="3778250"/>
          </a:xfrm>
        </p:spPr>
      </p:pic>
    </p:spTree>
    <p:extLst>
      <p:ext uri="{BB962C8B-B14F-4D97-AF65-F5344CB8AC3E}">
        <p14:creationId xmlns:p14="http://schemas.microsoft.com/office/powerpoint/2010/main" val="590194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1B50D-6596-0A88-7792-C7D0F0A8A0B2}"/>
              </a:ext>
            </a:extLst>
          </p:cNvPr>
          <p:cNvSpPr>
            <a:spLocks noGrp="1"/>
          </p:cNvSpPr>
          <p:nvPr>
            <p:ph type="title"/>
          </p:nvPr>
        </p:nvSpPr>
        <p:spPr>
          <a:xfrm>
            <a:off x="1558094" y="96572"/>
            <a:ext cx="8911687" cy="1280890"/>
          </a:xfrm>
        </p:spPr>
        <p:txBody>
          <a:bodyPr/>
          <a:lstStyle/>
          <a:p>
            <a:r>
              <a:rPr lang="en-US" dirty="0"/>
              <a:t>Volcano plot of Top Gene markers for each cell type</a:t>
            </a:r>
          </a:p>
        </p:txBody>
      </p:sp>
      <p:pic>
        <p:nvPicPr>
          <p:cNvPr id="27" name="Content Placeholder 26">
            <a:extLst>
              <a:ext uri="{FF2B5EF4-FFF2-40B4-BE49-F238E27FC236}">
                <a16:creationId xmlns:a16="http://schemas.microsoft.com/office/drawing/2014/main" id="{D53F5A46-D7D8-14A2-DB7D-33FF7F4C4767}"/>
              </a:ext>
            </a:extLst>
          </p:cNvPr>
          <p:cNvPicPr>
            <a:picLocks noGrp="1" noChangeAspect="1"/>
          </p:cNvPicPr>
          <p:nvPr>
            <p:ph idx="1"/>
          </p:nvPr>
        </p:nvPicPr>
        <p:blipFill>
          <a:blip r:embed="rId2"/>
          <a:stretch>
            <a:fillRect/>
          </a:stretch>
        </p:blipFill>
        <p:spPr>
          <a:xfrm>
            <a:off x="687388" y="1172308"/>
            <a:ext cx="11371384" cy="5685692"/>
          </a:xfrm>
        </p:spPr>
      </p:pic>
    </p:spTree>
    <p:extLst>
      <p:ext uri="{BB962C8B-B14F-4D97-AF65-F5344CB8AC3E}">
        <p14:creationId xmlns:p14="http://schemas.microsoft.com/office/powerpoint/2010/main" val="2408806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39DE-F4B4-2ED5-C8C4-67E050E2F805}"/>
              </a:ext>
            </a:extLst>
          </p:cNvPr>
          <p:cNvSpPr>
            <a:spLocks noGrp="1"/>
          </p:cNvSpPr>
          <p:nvPr>
            <p:ph type="title"/>
          </p:nvPr>
        </p:nvSpPr>
        <p:spPr>
          <a:xfrm>
            <a:off x="548171" y="130659"/>
            <a:ext cx="11565172" cy="1280890"/>
          </a:xfrm>
        </p:spPr>
        <p:txBody>
          <a:bodyPr/>
          <a:lstStyle/>
          <a:p>
            <a:r>
              <a:rPr lang="en-US" dirty="0"/>
              <a:t>Exemplary script to generate heatmap, </a:t>
            </a:r>
            <a:r>
              <a:rPr lang="en-US" dirty="0" err="1"/>
              <a:t>Dotplot</a:t>
            </a:r>
            <a:endParaRPr lang="en-US" dirty="0"/>
          </a:p>
        </p:txBody>
      </p:sp>
      <p:pic>
        <p:nvPicPr>
          <p:cNvPr id="17" name="Content Placeholder 16">
            <a:extLst>
              <a:ext uri="{FF2B5EF4-FFF2-40B4-BE49-F238E27FC236}">
                <a16:creationId xmlns:a16="http://schemas.microsoft.com/office/drawing/2014/main" id="{BB58F5DD-5D99-CFFC-092F-2D77417C8268}"/>
              </a:ext>
            </a:extLst>
          </p:cNvPr>
          <p:cNvPicPr>
            <a:picLocks noGrp="1" noChangeAspect="1"/>
          </p:cNvPicPr>
          <p:nvPr>
            <p:ph idx="1"/>
          </p:nvPr>
        </p:nvPicPr>
        <p:blipFill>
          <a:blip r:embed="rId2"/>
          <a:stretch>
            <a:fillRect/>
          </a:stretch>
        </p:blipFill>
        <p:spPr>
          <a:xfrm>
            <a:off x="1518249" y="702277"/>
            <a:ext cx="4867802" cy="5966775"/>
          </a:xfrm>
        </p:spPr>
      </p:pic>
      <p:pic>
        <p:nvPicPr>
          <p:cNvPr id="19" name="Picture 18">
            <a:extLst>
              <a:ext uri="{FF2B5EF4-FFF2-40B4-BE49-F238E27FC236}">
                <a16:creationId xmlns:a16="http://schemas.microsoft.com/office/drawing/2014/main" id="{6904C801-9CBB-1EDF-C21D-1F35C4B18C31}"/>
              </a:ext>
            </a:extLst>
          </p:cNvPr>
          <p:cNvPicPr>
            <a:picLocks noChangeAspect="1"/>
          </p:cNvPicPr>
          <p:nvPr/>
        </p:nvPicPr>
        <p:blipFill>
          <a:blip r:embed="rId3"/>
          <a:stretch>
            <a:fillRect/>
          </a:stretch>
        </p:blipFill>
        <p:spPr>
          <a:xfrm>
            <a:off x="6499123" y="699941"/>
            <a:ext cx="5501148" cy="5963613"/>
          </a:xfrm>
          <a:prstGeom prst="rect">
            <a:avLst/>
          </a:prstGeom>
        </p:spPr>
      </p:pic>
    </p:spTree>
    <p:extLst>
      <p:ext uri="{BB962C8B-B14F-4D97-AF65-F5344CB8AC3E}">
        <p14:creationId xmlns:p14="http://schemas.microsoft.com/office/powerpoint/2010/main" val="3166551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5FDD-2B79-6CC1-A511-32124FAE3541}"/>
              </a:ext>
            </a:extLst>
          </p:cNvPr>
          <p:cNvSpPr>
            <a:spLocks noGrp="1"/>
          </p:cNvSpPr>
          <p:nvPr>
            <p:ph type="title"/>
          </p:nvPr>
        </p:nvSpPr>
        <p:spPr>
          <a:xfrm>
            <a:off x="1539377" y="156971"/>
            <a:ext cx="8911687" cy="1280890"/>
          </a:xfrm>
        </p:spPr>
        <p:txBody>
          <a:bodyPr/>
          <a:lstStyle/>
          <a:p>
            <a:r>
              <a:rPr lang="en-US" dirty="0"/>
              <a:t>Heatmap reveals top marker genes for each cell type</a:t>
            </a:r>
          </a:p>
        </p:txBody>
      </p:sp>
      <p:pic>
        <p:nvPicPr>
          <p:cNvPr id="11" name="Picture 10">
            <a:extLst>
              <a:ext uri="{FF2B5EF4-FFF2-40B4-BE49-F238E27FC236}">
                <a16:creationId xmlns:a16="http://schemas.microsoft.com/office/drawing/2014/main" id="{4871B7CC-1589-ECAE-6E6B-9725DFEFB40E}"/>
              </a:ext>
            </a:extLst>
          </p:cNvPr>
          <p:cNvPicPr>
            <a:picLocks noChangeAspect="1"/>
          </p:cNvPicPr>
          <p:nvPr/>
        </p:nvPicPr>
        <p:blipFill>
          <a:blip r:embed="rId2"/>
          <a:stretch>
            <a:fillRect/>
          </a:stretch>
        </p:blipFill>
        <p:spPr>
          <a:xfrm>
            <a:off x="1273906" y="1327520"/>
            <a:ext cx="10259333" cy="5258696"/>
          </a:xfrm>
          <a:prstGeom prst="rect">
            <a:avLst/>
          </a:prstGeom>
        </p:spPr>
      </p:pic>
    </p:spTree>
    <p:extLst>
      <p:ext uri="{BB962C8B-B14F-4D97-AF65-F5344CB8AC3E}">
        <p14:creationId xmlns:p14="http://schemas.microsoft.com/office/powerpoint/2010/main" val="3204224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92348-30A4-9759-AFA4-A8DEBB0EFD77}"/>
              </a:ext>
            </a:extLst>
          </p:cNvPr>
          <p:cNvSpPr>
            <a:spLocks noGrp="1"/>
          </p:cNvSpPr>
          <p:nvPr>
            <p:ph type="title"/>
          </p:nvPr>
        </p:nvSpPr>
        <p:spPr>
          <a:xfrm>
            <a:off x="1533832" y="230820"/>
            <a:ext cx="11154133" cy="1280890"/>
          </a:xfrm>
        </p:spPr>
        <p:txBody>
          <a:bodyPr>
            <a:normAutofit fontScale="90000"/>
          </a:bodyPr>
          <a:lstStyle/>
          <a:p>
            <a:r>
              <a:rPr lang="en-US" dirty="0"/>
              <a:t>Top 3 marker gene expression per cell type reveals major cell type involvement across treatment time</a:t>
            </a:r>
          </a:p>
        </p:txBody>
      </p:sp>
      <p:pic>
        <p:nvPicPr>
          <p:cNvPr id="5" name="Content Placeholder 4">
            <a:extLst>
              <a:ext uri="{FF2B5EF4-FFF2-40B4-BE49-F238E27FC236}">
                <a16:creationId xmlns:a16="http://schemas.microsoft.com/office/drawing/2014/main" id="{DB7D7DDC-E96C-42AB-4B48-F0E1BFB19464}"/>
              </a:ext>
            </a:extLst>
          </p:cNvPr>
          <p:cNvPicPr>
            <a:picLocks noGrp="1" noChangeAspect="1"/>
          </p:cNvPicPr>
          <p:nvPr>
            <p:ph idx="1"/>
          </p:nvPr>
        </p:nvPicPr>
        <p:blipFill>
          <a:blip r:embed="rId2"/>
          <a:stretch>
            <a:fillRect/>
          </a:stretch>
        </p:blipFill>
        <p:spPr>
          <a:xfrm>
            <a:off x="1002890" y="1231771"/>
            <a:ext cx="10819837" cy="5409919"/>
          </a:xfrm>
        </p:spPr>
      </p:pic>
    </p:spTree>
    <p:extLst>
      <p:ext uri="{BB962C8B-B14F-4D97-AF65-F5344CB8AC3E}">
        <p14:creationId xmlns:p14="http://schemas.microsoft.com/office/powerpoint/2010/main" val="2261991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6896D-4B6E-0A0E-F628-9D65FC9DC83A}"/>
              </a:ext>
            </a:extLst>
          </p:cNvPr>
          <p:cNvSpPr>
            <a:spLocks noGrp="1"/>
          </p:cNvSpPr>
          <p:nvPr>
            <p:ph type="title"/>
          </p:nvPr>
        </p:nvSpPr>
        <p:spPr>
          <a:xfrm>
            <a:off x="1640156" y="145590"/>
            <a:ext cx="8911687" cy="1280890"/>
          </a:xfrm>
        </p:spPr>
        <p:txBody>
          <a:bodyPr/>
          <a:lstStyle/>
          <a:p>
            <a:r>
              <a:rPr lang="en-US" dirty="0"/>
              <a:t>Monocyte and T cell composition</a:t>
            </a:r>
          </a:p>
        </p:txBody>
      </p:sp>
      <p:pic>
        <p:nvPicPr>
          <p:cNvPr id="9" name="Content Placeholder 8">
            <a:extLst>
              <a:ext uri="{FF2B5EF4-FFF2-40B4-BE49-F238E27FC236}">
                <a16:creationId xmlns:a16="http://schemas.microsoft.com/office/drawing/2014/main" id="{0706CB84-F218-BF61-EAA5-C56FC1F79505}"/>
              </a:ext>
            </a:extLst>
          </p:cNvPr>
          <p:cNvPicPr>
            <a:picLocks noGrp="1" noChangeAspect="1"/>
          </p:cNvPicPr>
          <p:nvPr>
            <p:ph idx="1"/>
          </p:nvPr>
        </p:nvPicPr>
        <p:blipFill>
          <a:blip r:embed="rId2"/>
          <a:stretch>
            <a:fillRect/>
          </a:stretch>
        </p:blipFill>
        <p:spPr>
          <a:xfrm>
            <a:off x="220664" y="1277815"/>
            <a:ext cx="5875336" cy="4278923"/>
          </a:xfrm>
        </p:spPr>
      </p:pic>
      <p:pic>
        <p:nvPicPr>
          <p:cNvPr id="11" name="Picture 10">
            <a:extLst>
              <a:ext uri="{FF2B5EF4-FFF2-40B4-BE49-F238E27FC236}">
                <a16:creationId xmlns:a16="http://schemas.microsoft.com/office/drawing/2014/main" id="{E5444A16-79CC-5239-922E-308510FA25B6}"/>
              </a:ext>
            </a:extLst>
          </p:cNvPr>
          <p:cNvPicPr>
            <a:picLocks noChangeAspect="1"/>
          </p:cNvPicPr>
          <p:nvPr/>
        </p:nvPicPr>
        <p:blipFill>
          <a:blip r:embed="rId3"/>
          <a:stretch>
            <a:fillRect/>
          </a:stretch>
        </p:blipFill>
        <p:spPr>
          <a:xfrm>
            <a:off x="6269918" y="1277815"/>
            <a:ext cx="5875336" cy="4278923"/>
          </a:xfrm>
          <a:prstGeom prst="rect">
            <a:avLst/>
          </a:prstGeom>
        </p:spPr>
      </p:pic>
      <p:sp>
        <p:nvSpPr>
          <p:cNvPr id="3" name="TextBox 2">
            <a:extLst>
              <a:ext uri="{FF2B5EF4-FFF2-40B4-BE49-F238E27FC236}">
                <a16:creationId xmlns:a16="http://schemas.microsoft.com/office/drawing/2014/main" id="{F81853A1-778F-74E9-4820-97B47F49FCB0}"/>
              </a:ext>
            </a:extLst>
          </p:cNvPr>
          <p:cNvSpPr txBox="1"/>
          <p:nvPr/>
        </p:nvSpPr>
        <p:spPr>
          <a:xfrm>
            <a:off x="1030099" y="5556738"/>
            <a:ext cx="10305721" cy="934207"/>
          </a:xfrm>
          <a:prstGeom prst="rect">
            <a:avLst/>
          </a:prstGeom>
          <a:noFill/>
        </p:spPr>
        <p:txBody>
          <a:bodyPr wrap="square" rtlCol="0">
            <a:spAutoFit/>
          </a:bodyPr>
          <a:lstStyle/>
          <a:p>
            <a:r>
              <a:rPr lang="en-US" dirty="0"/>
              <a:t>before treatment most CD4, almost no CD8 cytotoxic; early has lots of CD8 effector; after 37 days post treatment lots of CD8 cytotoxic, but </a:t>
            </a:r>
            <a:r>
              <a:rPr lang="en-US" dirty="0" err="1"/>
              <a:t>relaps</a:t>
            </a:r>
            <a:r>
              <a:rPr lang="en-US" dirty="0"/>
              <a:t> </a:t>
            </a:r>
            <a:r>
              <a:rPr lang="en-US" dirty="0" err="1"/>
              <a:t>exausts</a:t>
            </a:r>
            <a:r>
              <a:rPr lang="en-US" dirty="0"/>
              <a:t> CD8 effector (short-life), reduce prop of CD8 cytotoxic and form more CD4</a:t>
            </a:r>
          </a:p>
        </p:txBody>
      </p:sp>
    </p:spTree>
    <p:extLst>
      <p:ext uri="{BB962C8B-B14F-4D97-AF65-F5344CB8AC3E}">
        <p14:creationId xmlns:p14="http://schemas.microsoft.com/office/powerpoint/2010/main" val="1284314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EEE-05D8-0A73-0705-1247169C70B2}"/>
              </a:ext>
            </a:extLst>
          </p:cNvPr>
          <p:cNvSpPr>
            <a:spLocks noGrp="1"/>
          </p:cNvSpPr>
          <p:nvPr>
            <p:ph type="title"/>
          </p:nvPr>
        </p:nvSpPr>
        <p:spPr>
          <a:xfrm>
            <a:off x="1640156" y="84849"/>
            <a:ext cx="8911687" cy="1280890"/>
          </a:xfrm>
        </p:spPr>
        <p:txBody>
          <a:bodyPr/>
          <a:lstStyle/>
          <a:p>
            <a:r>
              <a:rPr lang="en-US" dirty="0"/>
              <a:t>Conclusion and discussion</a:t>
            </a:r>
          </a:p>
        </p:txBody>
      </p:sp>
      <p:sp>
        <p:nvSpPr>
          <p:cNvPr id="3" name="Content Placeholder 2">
            <a:extLst>
              <a:ext uri="{FF2B5EF4-FFF2-40B4-BE49-F238E27FC236}">
                <a16:creationId xmlns:a16="http://schemas.microsoft.com/office/drawing/2014/main" id="{9A401152-7DA6-89A5-7046-B43562873797}"/>
              </a:ext>
            </a:extLst>
          </p:cNvPr>
          <p:cNvSpPr>
            <a:spLocks noGrp="1"/>
          </p:cNvSpPr>
          <p:nvPr>
            <p:ph idx="1"/>
          </p:nvPr>
        </p:nvSpPr>
        <p:spPr>
          <a:xfrm>
            <a:off x="1733427" y="1113692"/>
            <a:ext cx="8915400" cy="3777622"/>
          </a:xfrm>
        </p:spPr>
        <p:txBody>
          <a:bodyPr/>
          <a:lstStyle/>
          <a:p>
            <a:r>
              <a:rPr lang="en-US" dirty="0"/>
              <a:t>Before treatment most CD4, almost no CD8 cytotoxic; early has lots of CD8 effector; after 37 days post treatment lots of CD8 cytotoxic, but </a:t>
            </a:r>
            <a:r>
              <a:rPr lang="en-US" dirty="0" err="1"/>
              <a:t>relaps</a:t>
            </a:r>
            <a:r>
              <a:rPr lang="en-US" dirty="0"/>
              <a:t> </a:t>
            </a:r>
            <a:r>
              <a:rPr lang="en-US" dirty="0" err="1"/>
              <a:t>exausts</a:t>
            </a:r>
            <a:r>
              <a:rPr lang="en-US" dirty="0"/>
              <a:t> CD8 effector (short-life), reduce prop of CD8 cytotoxic </a:t>
            </a:r>
            <a:r>
              <a:rPr lang="en-US" dirty="0" err="1"/>
              <a:t>aand</a:t>
            </a:r>
            <a:r>
              <a:rPr lang="en-US" dirty="0"/>
              <a:t> form more CD4 </a:t>
            </a:r>
          </a:p>
          <a:p>
            <a:r>
              <a:rPr lang="en-US" dirty="0"/>
              <a:t>majority CD14 mono (Classic) as expected as phagocytic, but early post treatment illustrated a increase prop of non-classical CD16 pro-inflammatory; long after treatment non-classical diminished; increased a bit when </a:t>
            </a:r>
            <a:r>
              <a:rPr lang="en-US" dirty="0" err="1"/>
              <a:t>relaps</a:t>
            </a:r>
            <a:endParaRPr lang="en-US" dirty="0"/>
          </a:p>
        </p:txBody>
      </p:sp>
    </p:spTree>
    <p:extLst>
      <p:ext uri="{BB962C8B-B14F-4D97-AF65-F5344CB8AC3E}">
        <p14:creationId xmlns:p14="http://schemas.microsoft.com/office/powerpoint/2010/main" val="1849928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6B152-DDEF-E254-9906-2A71AD4ED4A5}"/>
              </a:ext>
            </a:extLst>
          </p:cNvPr>
          <p:cNvSpPr>
            <a:spLocks noGrp="1"/>
          </p:cNvSpPr>
          <p:nvPr>
            <p:ph type="title"/>
          </p:nvPr>
        </p:nvSpPr>
        <p:spPr>
          <a:xfrm>
            <a:off x="1758038" y="298440"/>
            <a:ext cx="8911687" cy="1280890"/>
          </a:xfrm>
        </p:spPr>
        <p:txBody>
          <a:bodyPr/>
          <a:lstStyle/>
          <a:p>
            <a:r>
              <a:rPr lang="en-US" dirty="0"/>
              <a:t>Analysis workflow chart</a:t>
            </a:r>
          </a:p>
        </p:txBody>
      </p:sp>
      <p:pic>
        <p:nvPicPr>
          <p:cNvPr id="4" name="Content Placeholder 5">
            <a:extLst>
              <a:ext uri="{FF2B5EF4-FFF2-40B4-BE49-F238E27FC236}">
                <a16:creationId xmlns:a16="http://schemas.microsoft.com/office/drawing/2014/main" id="{E4D11F0B-1176-88D9-9A97-DBD252CFB7A7}"/>
              </a:ext>
            </a:extLst>
          </p:cNvPr>
          <p:cNvPicPr>
            <a:picLocks noGrp="1" noChangeAspect="1"/>
          </p:cNvPicPr>
          <p:nvPr>
            <p:ph idx="1"/>
          </p:nvPr>
        </p:nvPicPr>
        <p:blipFill>
          <a:blip r:embed="rId2"/>
          <a:stretch>
            <a:fillRect/>
          </a:stretch>
        </p:blipFill>
        <p:spPr>
          <a:xfrm>
            <a:off x="2388498" y="1133781"/>
            <a:ext cx="6103253" cy="4881563"/>
          </a:xfrm>
          <a:prstGeom prst="rect">
            <a:avLst/>
          </a:prstGeom>
        </p:spPr>
      </p:pic>
      <p:sp>
        <p:nvSpPr>
          <p:cNvPr id="5" name="Content Placeholder 7">
            <a:extLst>
              <a:ext uri="{FF2B5EF4-FFF2-40B4-BE49-F238E27FC236}">
                <a16:creationId xmlns:a16="http://schemas.microsoft.com/office/drawing/2014/main" id="{D65C179A-F06A-7389-3E7D-FF0B1E7BA65D}"/>
              </a:ext>
            </a:extLst>
          </p:cNvPr>
          <p:cNvSpPr txBox="1">
            <a:spLocks/>
          </p:cNvSpPr>
          <p:nvPr/>
        </p:nvSpPr>
        <p:spPr>
          <a:xfrm>
            <a:off x="467590" y="2633904"/>
            <a:ext cx="3194819" cy="646331"/>
          </a:xfrm>
          <a:prstGeom prst="flowChartTerminator">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fontScale="85000" lnSpcReduction="20000"/>
          </a:bodyPr>
          <a:lstStyle>
            <a:lvl1pPr marL="457200" indent="-457200" algn="l" defTabSz="457200" rtl="0" eaLnBrk="1" latinLnBrk="0" hangingPunct="1">
              <a:lnSpc>
                <a:spcPct val="90000"/>
              </a:lnSpc>
              <a:spcBef>
                <a:spcPct val="20000"/>
              </a:spcBef>
              <a:spcAft>
                <a:spcPts val="200"/>
              </a:spcAft>
              <a:buClr>
                <a:schemeClr val="accent2"/>
              </a:buClr>
              <a:buFont typeface="Arial"/>
              <a:buChar char="•"/>
              <a:defRPr sz="2600" kern="1200">
                <a:solidFill>
                  <a:schemeClr val="lt1"/>
                </a:solidFill>
                <a:latin typeface="+mn-lt"/>
                <a:ea typeface="+mn-ea"/>
                <a:cs typeface="+mn-cs"/>
              </a:defRPr>
            </a:lvl1pPr>
            <a:lvl2pPr marL="742950" indent="-285750" algn="l" defTabSz="457200" rtl="0" eaLnBrk="1" latinLnBrk="0" hangingPunct="1">
              <a:lnSpc>
                <a:spcPct val="90000"/>
              </a:lnSpc>
              <a:spcBef>
                <a:spcPct val="20000"/>
              </a:spcBef>
              <a:spcAft>
                <a:spcPts val="300"/>
              </a:spcAft>
              <a:buClr>
                <a:schemeClr val="accent2"/>
              </a:buClr>
              <a:buFont typeface="Arial"/>
              <a:buChar char="–"/>
              <a:defRPr sz="2400" kern="1200">
                <a:solidFill>
                  <a:schemeClr val="lt1"/>
                </a:solidFill>
                <a:latin typeface="+mn-lt"/>
                <a:ea typeface="+mn-ea"/>
                <a:cs typeface="+mn-cs"/>
              </a:defRPr>
            </a:lvl2pPr>
            <a:lvl3pPr marL="1143000" indent="-228600" algn="l" defTabSz="457200" rtl="0" eaLnBrk="1" latinLnBrk="0" hangingPunct="1">
              <a:lnSpc>
                <a:spcPct val="90000"/>
              </a:lnSpc>
              <a:spcBef>
                <a:spcPct val="20000"/>
              </a:spcBef>
              <a:spcAft>
                <a:spcPts val="100"/>
              </a:spcAft>
              <a:buClr>
                <a:schemeClr val="accent2"/>
              </a:buClr>
              <a:buFont typeface="Arial"/>
              <a:buChar char="•"/>
              <a:defRPr sz="2400" kern="1200">
                <a:solidFill>
                  <a:schemeClr val="lt1"/>
                </a:solidFill>
                <a:latin typeface="+mn-lt"/>
                <a:ea typeface="+mn-ea"/>
                <a:cs typeface="+mn-cs"/>
              </a:defRPr>
            </a:lvl3pPr>
            <a:lvl4pPr marL="1600200" indent="-228600" algn="l" defTabSz="457200" rtl="0" eaLnBrk="1" latinLnBrk="0" hangingPunct="1">
              <a:lnSpc>
                <a:spcPct val="90000"/>
              </a:lnSpc>
              <a:spcBef>
                <a:spcPct val="20000"/>
              </a:spcBef>
              <a:spcAft>
                <a:spcPts val="100"/>
              </a:spcAft>
              <a:buClr>
                <a:schemeClr val="accent2"/>
              </a:buClr>
              <a:buFont typeface="Arial"/>
              <a:buChar char="–"/>
              <a:defRPr sz="2000" i="1" kern="1200">
                <a:solidFill>
                  <a:schemeClr val="lt1"/>
                </a:solidFill>
                <a:latin typeface="+mn-lt"/>
                <a:ea typeface="+mn-ea"/>
                <a:cs typeface="+mn-cs"/>
              </a:defRPr>
            </a:lvl4pPr>
            <a:lvl5pPr marL="2057400" indent="-228600" algn="l" defTabSz="457200" rtl="0" eaLnBrk="1" latinLnBrk="0" hangingPunct="1">
              <a:lnSpc>
                <a:spcPct val="90000"/>
              </a:lnSpc>
              <a:spcBef>
                <a:spcPct val="20000"/>
              </a:spcBef>
              <a:spcAft>
                <a:spcPts val="600"/>
              </a:spcAft>
              <a:buFont typeface="Arial"/>
              <a:buChar char="»"/>
              <a:defRPr sz="2000" b="1" kern="1200" spc="50">
                <a:solidFill>
                  <a:schemeClr val="lt1"/>
                </a:solidFill>
                <a:latin typeface="+mn-lt"/>
                <a:ea typeface="+mn-ea"/>
                <a:cs typeface="+mn-cs"/>
              </a:defRPr>
            </a:lvl5pPr>
            <a:lvl6pPr marL="2514600" indent="-228600" algn="l" defTabSz="457200" rtl="0" eaLnBrk="1" latinLnBrk="0" hangingPunct="1">
              <a:lnSpc>
                <a:spcPct val="90000"/>
              </a:lnSpc>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lnSpc>
                <a:spcPct val="90000"/>
              </a:lnSpc>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lnSpc>
                <a:spcPct val="90000"/>
              </a:lnSpc>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lnSpc>
                <a:spcPct val="90000"/>
              </a:lnSpc>
              <a:spcBef>
                <a:spcPct val="20000"/>
              </a:spcBef>
              <a:buFont typeface="Arial"/>
              <a:buChar char="•"/>
              <a:defRPr sz="2000" kern="1200">
                <a:solidFill>
                  <a:schemeClr val="lt1"/>
                </a:solidFill>
                <a:latin typeface="+mn-lt"/>
                <a:ea typeface="+mn-ea"/>
                <a:cs typeface="+mn-cs"/>
              </a:defRPr>
            </a:lvl9pPr>
          </a:lstStyle>
          <a:p>
            <a:pPr algn="ctr"/>
            <a:r>
              <a:rPr lang="en-US" sz="1800" dirty="0"/>
              <a:t>Filtering </a:t>
            </a:r>
            <a:r>
              <a:rPr lang="en-US" sz="1800" dirty="0" err="1"/>
              <a:t>mito</a:t>
            </a:r>
            <a:r>
              <a:rPr lang="en-US" sz="1800" dirty="0"/>
              <a:t> genes, </a:t>
            </a:r>
            <a:r>
              <a:rPr lang="en-US" sz="1800" dirty="0" err="1"/>
              <a:t>ribo</a:t>
            </a:r>
            <a:r>
              <a:rPr lang="en-US" sz="1800" dirty="0"/>
              <a:t> genes, </a:t>
            </a:r>
            <a:r>
              <a:rPr lang="en-US" sz="1800" dirty="0" err="1"/>
              <a:t>hb</a:t>
            </a:r>
            <a:r>
              <a:rPr lang="en-US" sz="1800" dirty="0"/>
              <a:t> genes</a:t>
            </a:r>
          </a:p>
        </p:txBody>
      </p:sp>
      <p:cxnSp>
        <p:nvCxnSpPr>
          <p:cNvPr id="6" name="Straight Arrow Connector 5">
            <a:extLst>
              <a:ext uri="{FF2B5EF4-FFF2-40B4-BE49-F238E27FC236}">
                <a16:creationId xmlns:a16="http://schemas.microsoft.com/office/drawing/2014/main" id="{BE169A4B-9160-ECCA-8D9A-A74893BEE81F}"/>
              </a:ext>
            </a:extLst>
          </p:cNvPr>
          <p:cNvCxnSpPr/>
          <p:nvPr/>
        </p:nvCxnSpPr>
        <p:spPr>
          <a:xfrm flipH="1" flipV="1">
            <a:off x="3644226" y="2979252"/>
            <a:ext cx="506027" cy="142043"/>
          </a:xfrm>
          <a:prstGeom prst="straightConnector1">
            <a:avLst/>
          </a:prstGeom>
          <a:ln w="19050" cmpd="sng">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7" name="Content Placeholder 7">
            <a:extLst>
              <a:ext uri="{FF2B5EF4-FFF2-40B4-BE49-F238E27FC236}">
                <a16:creationId xmlns:a16="http://schemas.microsoft.com/office/drawing/2014/main" id="{B3A92CED-98A2-2B60-4967-80A974AFD859}"/>
              </a:ext>
            </a:extLst>
          </p:cNvPr>
          <p:cNvSpPr txBox="1">
            <a:spLocks/>
          </p:cNvSpPr>
          <p:nvPr/>
        </p:nvSpPr>
        <p:spPr>
          <a:xfrm>
            <a:off x="533802" y="4049687"/>
            <a:ext cx="3149600" cy="609600"/>
          </a:xfrm>
          <a:prstGeom prst="flowChartTerminator">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457200" indent="-457200" algn="l" defTabSz="457200" rtl="0" eaLnBrk="1" latinLnBrk="0" hangingPunct="1">
              <a:spcBef>
                <a:spcPct val="20000"/>
              </a:spcBef>
              <a:buFont typeface="Arial"/>
              <a:buChar char="•"/>
              <a:defRPr sz="2600" kern="1200">
                <a:solidFill>
                  <a:schemeClr val="lt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sz="1400" dirty="0"/>
              <a:t>Remove zero count genes more than 10 cells</a:t>
            </a:r>
          </a:p>
        </p:txBody>
      </p:sp>
      <p:cxnSp>
        <p:nvCxnSpPr>
          <p:cNvPr id="8" name="Straight Arrow Connector 7">
            <a:extLst>
              <a:ext uri="{FF2B5EF4-FFF2-40B4-BE49-F238E27FC236}">
                <a16:creationId xmlns:a16="http://schemas.microsoft.com/office/drawing/2014/main" id="{AD9A6AC2-969C-B166-429A-0DB8B4933716}"/>
              </a:ext>
            </a:extLst>
          </p:cNvPr>
          <p:cNvCxnSpPr>
            <a:cxnSpLocks/>
          </p:cNvCxnSpPr>
          <p:nvPr/>
        </p:nvCxnSpPr>
        <p:spPr>
          <a:xfrm flipH="1">
            <a:off x="3319961" y="3265628"/>
            <a:ext cx="769613" cy="823681"/>
          </a:xfrm>
          <a:prstGeom prst="straightConnector1">
            <a:avLst/>
          </a:prstGeom>
          <a:ln w="19050" cmpd="sng">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02CE1F80-F634-415B-A431-7583AEF1F996}"/>
              </a:ext>
            </a:extLst>
          </p:cNvPr>
          <p:cNvSpPr txBox="1"/>
          <p:nvPr/>
        </p:nvSpPr>
        <p:spPr>
          <a:xfrm>
            <a:off x="1041238" y="3367737"/>
            <a:ext cx="1991251" cy="523220"/>
          </a:xfrm>
          <a:prstGeom prst="rect">
            <a:avLst/>
          </a:prstGeom>
          <a:noFill/>
        </p:spPr>
        <p:txBody>
          <a:bodyPr wrap="none" rtlCol="0">
            <a:spAutoFit/>
          </a:bodyPr>
          <a:lstStyle/>
          <a:p>
            <a:r>
              <a:rPr lang="zh-CN" altLang="en-US" sz="1400" dirty="0"/>
              <a:t>*</a:t>
            </a:r>
            <a:r>
              <a:rPr lang="en-US" sz="1400" dirty="0"/>
              <a:t>Cell cycling scoring,</a:t>
            </a:r>
          </a:p>
          <a:p>
            <a:r>
              <a:rPr lang="en-US" sz="1400" dirty="0"/>
              <a:t>Doublet removal</a:t>
            </a:r>
          </a:p>
        </p:txBody>
      </p:sp>
      <p:cxnSp>
        <p:nvCxnSpPr>
          <p:cNvPr id="11" name="Straight Arrow Connector 10">
            <a:extLst>
              <a:ext uri="{FF2B5EF4-FFF2-40B4-BE49-F238E27FC236}">
                <a16:creationId xmlns:a16="http://schemas.microsoft.com/office/drawing/2014/main" id="{997E003B-1A7C-FB1F-A96A-69BEDBD567FD}"/>
              </a:ext>
            </a:extLst>
          </p:cNvPr>
          <p:cNvCxnSpPr>
            <a:cxnSpLocks/>
          </p:cNvCxnSpPr>
          <p:nvPr/>
        </p:nvCxnSpPr>
        <p:spPr>
          <a:xfrm flipH="1">
            <a:off x="3359275" y="3204885"/>
            <a:ext cx="682711" cy="420698"/>
          </a:xfrm>
          <a:prstGeom prst="straightConnector1">
            <a:avLst/>
          </a:prstGeom>
          <a:ln w="19050" cmpd="sng">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D5839B43-ED6D-15EB-F3A4-8CD49B6D75E1}"/>
              </a:ext>
            </a:extLst>
          </p:cNvPr>
          <p:cNvSpPr txBox="1">
            <a:spLocks/>
          </p:cNvSpPr>
          <p:nvPr/>
        </p:nvSpPr>
        <p:spPr>
          <a:xfrm>
            <a:off x="7636024" y="1587495"/>
            <a:ext cx="3562051" cy="962078"/>
          </a:xfrm>
          <a:prstGeom prst="flowChartTerminator">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457200" indent="-457200" algn="l" defTabSz="457200" rtl="0" eaLnBrk="1" latinLnBrk="0" hangingPunct="1">
              <a:spcBef>
                <a:spcPct val="20000"/>
              </a:spcBef>
              <a:buFont typeface="Arial"/>
              <a:buChar char="•"/>
              <a:defRPr sz="2600" kern="1200">
                <a:solidFill>
                  <a:schemeClr val="lt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r>
              <a:rPr lang="en-US" sz="1400" dirty="0"/>
              <a:t>Linear (PCA) and non-linear dimension reduction (UMAP, TSNE)</a:t>
            </a:r>
          </a:p>
        </p:txBody>
      </p:sp>
      <p:cxnSp>
        <p:nvCxnSpPr>
          <p:cNvPr id="13" name="Straight Arrow Connector 12">
            <a:extLst>
              <a:ext uri="{FF2B5EF4-FFF2-40B4-BE49-F238E27FC236}">
                <a16:creationId xmlns:a16="http://schemas.microsoft.com/office/drawing/2014/main" id="{B7AEF5BC-58F4-9DBD-0EBC-870CFAAD998F}"/>
              </a:ext>
            </a:extLst>
          </p:cNvPr>
          <p:cNvCxnSpPr>
            <a:cxnSpLocks/>
          </p:cNvCxnSpPr>
          <p:nvPr/>
        </p:nvCxnSpPr>
        <p:spPr>
          <a:xfrm flipV="1">
            <a:off x="6806093" y="2141315"/>
            <a:ext cx="829931" cy="908958"/>
          </a:xfrm>
          <a:prstGeom prst="straightConnector1">
            <a:avLst/>
          </a:prstGeom>
          <a:ln w="19050" cmpd="sng">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8333645-7FED-5B97-8430-7996093D3455}"/>
              </a:ext>
            </a:extLst>
          </p:cNvPr>
          <p:cNvSpPr txBox="1"/>
          <p:nvPr/>
        </p:nvSpPr>
        <p:spPr>
          <a:xfrm>
            <a:off x="8797320" y="2995302"/>
            <a:ext cx="3383456" cy="523220"/>
          </a:xfrm>
          <a:prstGeom prst="rect">
            <a:avLst/>
          </a:prstGeom>
          <a:noFill/>
        </p:spPr>
        <p:txBody>
          <a:bodyPr wrap="square" rtlCol="0">
            <a:spAutoFit/>
          </a:bodyPr>
          <a:lstStyle/>
          <a:p>
            <a:r>
              <a:rPr lang="en-US" sz="1400" dirty="0"/>
              <a:t>Harmony</a:t>
            </a:r>
            <a:r>
              <a:rPr lang="en-US" altLang="zh-CN" sz="1400" dirty="0"/>
              <a:t>,</a:t>
            </a:r>
            <a:r>
              <a:rPr lang="zh-CN" altLang="en-US" sz="1400" dirty="0"/>
              <a:t> *</a:t>
            </a:r>
            <a:r>
              <a:rPr lang="en-US" altLang="zh-CN" sz="1400" dirty="0"/>
              <a:t>CCA,</a:t>
            </a:r>
            <a:r>
              <a:rPr lang="zh-CN" altLang="en-US" sz="1400" dirty="0"/>
              <a:t> *</a:t>
            </a:r>
            <a:r>
              <a:rPr lang="en-US" altLang="zh-CN" sz="1400" dirty="0" err="1"/>
              <a:t>rPCA</a:t>
            </a:r>
            <a:r>
              <a:rPr lang="en-US" altLang="zh-CN" sz="1400" dirty="0"/>
              <a:t>,</a:t>
            </a:r>
            <a:r>
              <a:rPr lang="zh-CN" altLang="en-US" sz="1400" dirty="0"/>
              <a:t> *</a:t>
            </a:r>
            <a:r>
              <a:rPr lang="en-US" altLang="zh-CN" sz="1400" dirty="0" err="1"/>
              <a:t>SCTransform</a:t>
            </a:r>
            <a:endParaRPr lang="en-US" sz="1400" dirty="0"/>
          </a:p>
        </p:txBody>
      </p:sp>
      <p:cxnSp>
        <p:nvCxnSpPr>
          <p:cNvPr id="15" name="Straight Arrow Connector 14">
            <a:extLst>
              <a:ext uri="{FF2B5EF4-FFF2-40B4-BE49-F238E27FC236}">
                <a16:creationId xmlns:a16="http://schemas.microsoft.com/office/drawing/2014/main" id="{538B1E16-BD37-E1EF-3D8B-9CEE2827A969}"/>
              </a:ext>
            </a:extLst>
          </p:cNvPr>
          <p:cNvCxnSpPr>
            <a:cxnSpLocks/>
          </p:cNvCxnSpPr>
          <p:nvPr/>
        </p:nvCxnSpPr>
        <p:spPr>
          <a:xfrm flipV="1">
            <a:off x="8207160" y="3146034"/>
            <a:ext cx="644866" cy="347332"/>
          </a:xfrm>
          <a:prstGeom prst="straightConnector1">
            <a:avLst/>
          </a:prstGeom>
          <a:ln w="19050" cmpd="sng">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14307845-7A4D-9033-77A4-C1D1E8539F40}"/>
              </a:ext>
            </a:extLst>
          </p:cNvPr>
          <p:cNvSpPr txBox="1"/>
          <p:nvPr/>
        </p:nvSpPr>
        <p:spPr>
          <a:xfrm>
            <a:off x="8448255" y="4977015"/>
            <a:ext cx="3675925" cy="1169551"/>
          </a:xfrm>
          <a:prstGeom prst="rect">
            <a:avLst/>
          </a:prstGeom>
          <a:noFill/>
        </p:spPr>
        <p:txBody>
          <a:bodyPr wrap="square" rtlCol="0">
            <a:spAutoFit/>
          </a:bodyPr>
          <a:lstStyle/>
          <a:p>
            <a:r>
              <a:rPr lang="en-US" sz="1400" dirty="0"/>
              <a:t>manual using cell Markers:</a:t>
            </a:r>
          </a:p>
          <a:p>
            <a:r>
              <a:rPr lang="en-US" sz="1400" dirty="0"/>
              <a:t>Bio knowledge, literature</a:t>
            </a:r>
          </a:p>
          <a:p>
            <a:r>
              <a:rPr lang="en-US" altLang="zh-CN" sz="1400" dirty="0"/>
              <a:t>Automated</a:t>
            </a:r>
            <a:r>
              <a:rPr lang="zh-CN" altLang="en-US" sz="1400" dirty="0"/>
              <a:t> </a:t>
            </a:r>
            <a:r>
              <a:rPr lang="en-US" altLang="zh-CN" sz="1400" dirty="0"/>
              <a:t>tools:</a:t>
            </a:r>
            <a:r>
              <a:rPr lang="zh-CN" altLang="en-US" sz="1400" dirty="0"/>
              <a:t> </a:t>
            </a:r>
            <a:r>
              <a:rPr lang="en-US" sz="1400" dirty="0" err="1"/>
              <a:t>SingleR</a:t>
            </a:r>
            <a:r>
              <a:rPr lang="zh-CN" altLang="en-US" sz="1400" dirty="0"/>
              <a:t> </a:t>
            </a:r>
            <a:r>
              <a:rPr lang="en-US" altLang="zh-CN" sz="1400" dirty="0"/>
              <a:t>(</a:t>
            </a:r>
            <a:r>
              <a:rPr lang="en-US" sz="1400" b="0" i="0" u="none" strike="noStrike" dirty="0">
                <a:effectLst/>
              </a:rPr>
              <a:t>leveraging reference transcriptomic datasets of pure cell types</a:t>
            </a:r>
            <a:r>
              <a:rPr lang="en-US" altLang="zh-CN" sz="1400" b="0" i="0" u="none" strike="noStrike" dirty="0">
                <a:effectLst/>
              </a:rPr>
              <a:t>)</a:t>
            </a:r>
            <a:endParaRPr lang="en-US" sz="1400" dirty="0"/>
          </a:p>
        </p:txBody>
      </p:sp>
      <p:cxnSp>
        <p:nvCxnSpPr>
          <p:cNvPr id="17" name="Straight Arrow Connector 16">
            <a:extLst>
              <a:ext uri="{FF2B5EF4-FFF2-40B4-BE49-F238E27FC236}">
                <a16:creationId xmlns:a16="http://schemas.microsoft.com/office/drawing/2014/main" id="{EDD348E3-6235-7220-AFAF-EBFFC2004360}"/>
              </a:ext>
            </a:extLst>
          </p:cNvPr>
          <p:cNvCxnSpPr>
            <a:cxnSpLocks/>
          </p:cNvCxnSpPr>
          <p:nvPr/>
        </p:nvCxnSpPr>
        <p:spPr>
          <a:xfrm>
            <a:off x="6790312" y="5107783"/>
            <a:ext cx="1529732" cy="169895"/>
          </a:xfrm>
          <a:prstGeom prst="straightConnector1">
            <a:avLst/>
          </a:prstGeom>
          <a:ln w="19050" cmpd="sng">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9" name="Content Placeholder 7">
            <a:extLst>
              <a:ext uri="{FF2B5EF4-FFF2-40B4-BE49-F238E27FC236}">
                <a16:creationId xmlns:a16="http://schemas.microsoft.com/office/drawing/2014/main" id="{1C8125E3-F766-4410-055D-06C609C54706}"/>
              </a:ext>
            </a:extLst>
          </p:cNvPr>
          <p:cNvSpPr txBox="1">
            <a:spLocks/>
          </p:cNvSpPr>
          <p:nvPr/>
        </p:nvSpPr>
        <p:spPr>
          <a:xfrm>
            <a:off x="8562129" y="4026121"/>
            <a:ext cx="3562051" cy="962078"/>
          </a:xfrm>
          <a:prstGeom prst="flowChartTerminator">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457200" indent="-457200" algn="l" defTabSz="457200" rtl="0" eaLnBrk="1" latinLnBrk="0" hangingPunct="1">
              <a:spcBef>
                <a:spcPct val="20000"/>
              </a:spcBef>
              <a:buFont typeface="Arial"/>
              <a:buChar char="•"/>
              <a:defRPr sz="2600" kern="1200">
                <a:solidFill>
                  <a:schemeClr val="lt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r>
              <a:rPr lang="en-US" sz="1400" dirty="0" err="1"/>
              <a:t>Findneighbors</a:t>
            </a:r>
            <a:r>
              <a:rPr lang="en-US" sz="1400" dirty="0"/>
              <a:t>() based on graph, </a:t>
            </a:r>
            <a:r>
              <a:rPr lang="en-US" sz="1400" dirty="0" err="1"/>
              <a:t>knn</a:t>
            </a:r>
            <a:endParaRPr lang="en-US" sz="1400" dirty="0"/>
          </a:p>
          <a:p>
            <a:r>
              <a:rPr lang="en-US" sz="1400" dirty="0" err="1"/>
              <a:t>Findclusters</a:t>
            </a:r>
            <a:r>
              <a:rPr lang="en-US" sz="1400" dirty="0"/>
              <a:t>() with various resolutions</a:t>
            </a:r>
          </a:p>
        </p:txBody>
      </p:sp>
      <p:cxnSp>
        <p:nvCxnSpPr>
          <p:cNvPr id="25" name="Straight Arrow Connector 24">
            <a:extLst>
              <a:ext uri="{FF2B5EF4-FFF2-40B4-BE49-F238E27FC236}">
                <a16:creationId xmlns:a16="http://schemas.microsoft.com/office/drawing/2014/main" id="{3F38F2A2-E853-A669-F960-C68BA31536AB}"/>
              </a:ext>
            </a:extLst>
          </p:cNvPr>
          <p:cNvCxnSpPr>
            <a:cxnSpLocks/>
          </p:cNvCxnSpPr>
          <p:nvPr/>
        </p:nvCxnSpPr>
        <p:spPr>
          <a:xfrm>
            <a:off x="6705444" y="4364504"/>
            <a:ext cx="1786307" cy="16098"/>
          </a:xfrm>
          <a:prstGeom prst="straightConnector1">
            <a:avLst/>
          </a:prstGeom>
          <a:ln w="19050" cmpd="sng">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1753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C77DA-EDBE-62E9-C3F4-8BBB22F4AA97}"/>
              </a:ext>
            </a:extLst>
          </p:cNvPr>
          <p:cNvSpPr>
            <a:spLocks noGrp="1"/>
          </p:cNvSpPr>
          <p:nvPr>
            <p:ph type="title"/>
          </p:nvPr>
        </p:nvSpPr>
        <p:spPr>
          <a:xfrm>
            <a:off x="1640156" y="112832"/>
            <a:ext cx="8911687" cy="1280890"/>
          </a:xfrm>
        </p:spPr>
        <p:txBody>
          <a:bodyPr/>
          <a:lstStyle/>
          <a:p>
            <a:r>
              <a:rPr lang="en-US" dirty="0"/>
              <a:t>Discussion and future direction </a:t>
            </a:r>
          </a:p>
        </p:txBody>
      </p:sp>
      <p:sp>
        <p:nvSpPr>
          <p:cNvPr id="3" name="Content Placeholder 2">
            <a:extLst>
              <a:ext uri="{FF2B5EF4-FFF2-40B4-BE49-F238E27FC236}">
                <a16:creationId xmlns:a16="http://schemas.microsoft.com/office/drawing/2014/main" id="{4AB3D905-48AF-457B-FB10-C66B5D5BD3B3}"/>
              </a:ext>
            </a:extLst>
          </p:cNvPr>
          <p:cNvSpPr>
            <a:spLocks noGrp="1"/>
          </p:cNvSpPr>
          <p:nvPr>
            <p:ph idx="1"/>
          </p:nvPr>
        </p:nvSpPr>
        <p:spPr>
          <a:xfrm>
            <a:off x="1546993" y="1691149"/>
            <a:ext cx="8915400" cy="3777622"/>
          </a:xfrm>
        </p:spPr>
        <p:txBody>
          <a:bodyPr/>
          <a:lstStyle/>
          <a:p>
            <a:r>
              <a:rPr lang="en-US" dirty="0"/>
              <a:t>Advanced analysis to answer questions like:</a:t>
            </a:r>
          </a:p>
          <a:p>
            <a:pPr lvl="1"/>
            <a:r>
              <a:rPr lang="en-US" dirty="0"/>
              <a:t>What are pathways enriched per cell types</a:t>
            </a:r>
          </a:p>
          <a:p>
            <a:pPr lvl="1"/>
            <a:r>
              <a:rPr lang="en-US" dirty="0" err="1"/>
              <a:t>Pseudobulk</a:t>
            </a:r>
            <a:r>
              <a:rPr lang="en-US" dirty="0"/>
              <a:t> to interrogate at population level of DEGs</a:t>
            </a:r>
          </a:p>
          <a:p>
            <a:pPr lvl="1"/>
            <a:r>
              <a:rPr lang="en-US" dirty="0"/>
              <a:t>Trajectory analysis of specific subtype of cell cluster</a:t>
            </a:r>
          </a:p>
          <a:p>
            <a:pPr lvl="1"/>
            <a:r>
              <a:rPr lang="en-US" dirty="0"/>
              <a:t>Cell-cell communication</a:t>
            </a:r>
          </a:p>
          <a:p>
            <a:pPr marL="457200" lvl="1" indent="0">
              <a:buNone/>
            </a:pPr>
            <a:endParaRPr lang="en-US" dirty="0"/>
          </a:p>
        </p:txBody>
      </p:sp>
      <p:pic>
        <p:nvPicPr>
          <p:cNvPr id="11" name="Picture 10">
            <a:extLst>
              <a:ext uri="{FF2B5EF4-FFF2-40B4-BE49-F238E27FC236}">
                <a16:creationId xmlns:a16="http://schemas.microsoft.com/office/drawing/2014/main" id="{C9794B4E-3612-7AB8-E16F-5EA00A60DD51}"/>
              </a:ext>
            </a:extLst>
          </p:cNvPr>
          <p:cNvPicPr>
            <a:picLocks noChangeAspect="1"/>
          </p:cNvPicPr>
          <p:nvPr/>
        </p:nvPicPr>
        <p:blipFill>
          <a:blip r:embed="rId2"/>
          <a:stretch>
            <a:fillRect/>
          </a:stretch>
        </p:blipFill>
        <p:spPr>
          <a:xfrm>
            <a:off x="324464" y="3956452"/>
            <a:ext cx="5014452" cy="2788716"/>
          </a:xfrm>
          <a:prstGeom prst="rect">
            <a:avLst/>
          </a:prstGeom>
        </p:spPr>
      </p:pic>
      <p:pic>
        <p:nvPicPr>
          <p:cNvPr id="13" name="Picture 12">
            <a:extLst>
              <a:ext uri="{FF2B5EF4-FFF2-40B4-BE49-F238E27FC236}">
                <a16:creationId xmlns:a16="http://schemas.microsoft.com/office/drawing/2014/main" id="{7DB6BA45-CBF2-3912-6318-73B8625535FC}"/>
              </a:ext>
            </a:extLst>
          </p:cNvPr>
          <p:cNvPicPr>
            <a:picLocks noChangeAspect="1"/>
          </p:cNvPicPr>
          <p:nvPr/>
        </p:nvPicPr>
        <p:blipFill>
          <a:blip r:embed="rId3"/>
          <a:stretch>
            <a:fillRect/>
          </a:stretch>
        </p:blipFill>
        <p:spPr>
          <a:xfrm>
            <a:off x="5570327" y="3956452"/>
            <a:ext cx="4660655" cy="2708930"/>
          </a:xfrm>
          <a:prstGeom prst="rect">
            <a:avLst/>
          </a:prstGeom>
        </p:spPr>
      </p:pic>
      <p:pic>
        <p:nvPicPr>
          <p:cNvPr id="15" name="Picture 14">
            <a:extLst>
              <a:ext uri="{FF2B5EF4-FFF2-40B4-BE49-F238E27FC236}">
                <a16:creationId xmlns:a16="http://schemas.microsoft.com/office/drawing/2014/main" id="{AA7A0B32-FE7F-8950-3625-6D2B335E7E60}"/>
              </a:ext>
            </a:extLst>
          </p:cNvPr>
          <p:cNvPicPr>
            <a:picLocks noChangeAspect="1"/>
          </p:cNvPicPr>
          <p:nvPr/>
        </p:nvPicPr>
        <p:blipFill>
          <a:blip r:embed="rId4"/>
          <a:stretch>
            <a:fillRect/>
          </a:stretch>
        </p:blipFill>
        <p:spPr>
          <a:xfrm>
            <a:off x="7820666" y="1098809"/>
            <a:ext cx="4223850" cy="2708930"/>
          </a:xfrm>
          <a:prstGeom prst="rect">
            <a:avLst/>
          </a:prstGeom>
        </p:spPr>
      </p:pic>
    </p:spTree>
    <p:extLst>
      <p:ext uri="{BB962C8B-B14F-4D97-AF65-F5344CB8AC3E}">
        <p14:creationId xmlns:p14="http://schemas.microsoft.com/office/powerpoint/2010/main" val="1781390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2CB2-01F9-5997-773C-ED2BE5A9C4AD}"/>
              </a:ext>
            </a:extLst>
          </p:cNvPr>
          <p:cNvSpPr>
            <a:spLocks noGrp="1"/>
          </p:cNvSpPr>
          <p:nvPr>
            <p:ph type="title"/>
          </p:nvPr>
        </p:nvSpPr>
        <p:spPr>
          <a:xfrm>
            <a:off x="1549316" y="0"/>
            <a:ext cx="8911687" cy="1280890"/>
          </a:xfrm>
        </p:spPr>
        <p:txBody>
          <a:bodyPr/>
          <a:lstStyle/>
          <a:p>
            <a:r>
              <a:rPr lang="en-US" altLang="zh-CN" dirty="0"/>
              <a:t>Import</a:t>
            </a:r>
            <a:r>
              <a:rPr lang="zh-CN" altLang="en-US" dirty="0"/>
              <a:t> </a:t>
            </a:r>
            <a:r>
              <a:rPr lang="en-US" altLang="zh-CN" dirty="0"/>
              <a:t>dataset</a:t>
            </a:r>
            <a:endParaRPr lang="en-US" dirty="0"/>
          </a:p>
        </p:txBody>
      </p:sp>
      <p:pic>
        <p:nvPicPr>
          <p:cNvPr id="4" name="Picture 3">
            <a:extLst>
              <a:ext uri="{FF2B5EF4-FFF2-40B4-BE49-F238E27FC236}">
                <a16:creationId xmlns:a16="http://schemas.microsoft.com/office/drawing/2014/main" id="{99F7D7C9-4EFB-9008-BC9E-C30D318B21EF}"/>
              </a:ext>
            </a:extLst>
          </p:cNvPr>
          <p:cNvPicPr>
            <a:picLocks noChangeAspect="1"/>
          </p:cNvPicPr>
          <p:nvPr/>
        </p:nvPicPr>
        <p:blipFill>
          <a:blip r:embed="rId2"/>
          <a:stretch>
            <a:fillRect/>
          </a:stretch>
        </p:blipFill>
        <p:spPr>
          <a:xfrm>
            <a:off x="1730997" y="773600"/>
            <a:ext cx="7611744" cy="5726591"/>
          </a:xfrm>
          <a:prstGeom prst="rect">
            <a:avLst/>
          </a:prstGeom>
        </p:spPr>
      </p:pic>
    </p:spTree>
    <p:extLst>
      <p:ext uri="{BB962C8B-B14F-4D97-AF65-F5344CB8AC3E}">
        <p14:creationId xmlns:p14="http://schemas.microsoft.com/office/powerpoint/2010/main" val="145226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2E590-33B7-BA37-B65B-8BF515A267A0}"/>
              </a:ext>
            </a:extLst>
          </p:cNvPr>
          <p:cNvSpPr>
            <a:spLocks noGrp="1"/>
          </p:cNvSpPr>
          <p:nvPr>
            <p:ph type="title"/>
          </p:nvPr>
        </p:nvSpPr>
        <p:spPr>
          <a:xfrm>
            <a:off x="1640156" y="0"/>
            <a:ext cx="8911687" cy="1280890"/>
          </a:xfrm>
        </p:spPr>
        <p:txBody>
          <a:bodyPr/>
          <a:lstStyle/>
          <a:p>
            <a:r>
              <a:rPr lang="en-US" altLang="zh-CN" dirty="0"/>
              <a:t>QC</a:t>
            </a:r>
            <a:endParaRPr lang="en-US" dirty="0"/>
          </a:p>
        </p:txBody>
      </p:sp>
      <p:sp>
        <p:nvSpPr>
          <p:cNvPr id="3" name="Content Placeholder 2">
            <a:extLst>
              <a:ext uri="{FF2B5EF4-FFF2-40B4-BE49-F238E27FC236}">
                <a16:creationId xmlns:a16="http://schemas.microsoft.com/office/drawing/2014/main" id="{21B14767-178B-5020-9B6C-1B4BF93EF176}"/>
              </a:ext>
            </a:extLst>
          </p:cNvPr>
          <p:cNvSpPr>
            <a:spLocks noGrp="1"/>
          </p:cNvSpPr>
          <p:nvPr>
            <p:ph idx="1"/>
          </p:nvPr>
        </p:nvSpPr>
        <p:spPr>
          <a:xfrm>
            <a:off x="494528" y="1280890"/>
            <a:ext cx="8915400" cy="3777622"/>
          </a:xfrm>
        </p:spPr>
        <p:txBody>
          <a:bodyPr/>
          <a:lstStyle/>
          <a:p>
            <a:pPr marL="0" indent="0" algn="l">
              <a:buNone/>
            </a:pPr>
            <a:r>
              <a:rPr lang="en-US" b="1" dirty="0">
                <a:solidFill>
                  <a:srgbClr val="606C71"/>
                </a:solidFill>
                <a:effectLst/>
                <a:latin typeface="Arial" panose="020B0604020202020204" pitchFamily="34" charset="0"/>
                <a:cs typeface="Arial" panose="020B0604020202020204" pitchFamily="34" charset="0"/>
              </a:rPr>
              <a:t>Goals:</a:t>
            </a:r>
            <a:endParaRPr lang="en-US" dirty="0">
              <a:solidFill>
                <a:srgbClr val="606C71"/>
              </a:solidFill>
              <a:latin typeface="Arial" panose="020B0604020202020204" pitchFamily="34" charset="0"/>
              <a:cs typeface="Arial" panose="020B0604020202020204" pitchFamily="34" charset="0"/>
            </a:endParaRPr>
          </a:p>
          <a:p>
            <a:pPr lvl="1"/>
            <a:r>
              <a:rPr lang="en-US" dirty="0">
                <a:solidFill>
                  <a:srgbClr val="606C71"/>
                </a:solidFill>
                <a:effectLst/>
                <a:latin typeface="Arial" panose="020B0604020202020204" pitchFamily="34" charset="0"/>
                <a:cs typeface="Arial" panose="020B0604020202020204" pitchFamily="34" charset="0"/>
              </a:rPr>
              <a:t>filter the data to only include true cells that are of high quality</a:t>
            </a:r>
          </a:p>
          <a:p>
            <a:pPr lvl="1"/>
            <a:r>
              <a:rPr lang="en-US" dirty="0">
                <a:solidFill>
                  <a:srgbClr val="606C71"/>
                </a:solidFill>
                <a:effectLst/>
                <a:latin typeface="Arial" panose="020B0604020202020204" pitchFamily="34" charset="0"/>
                <a:cs typeface="Arial" panose="020B0604020202020204" pitchFamily="34" charset="0"/>
              </a:rPr>
              <a:t>identify failed samples</a:t>
            </a:r>
          </a:p>
          <a:p>
            <a:pPr lvl="2"/>
            <a:r>
              <a:rPr lang="en-US" dirty="0">
                <a:solidFill>
                  <a:srgbClr val="606C71"/>
                </a:solidFill>
                <a:latin typeface="Arial" panose="020B0604020202020204" pitchFamily="34" charset="0"/>
                <a:cs typeface="Arial" panose="020B0604020202020204" pitchFamily="34" charset="0"/>
              </a:rPr>
              <a:t>Salvage if possible</a:t>
            </a:r>
          </a:p>
          <a:p>
            <a:pPr lvl="2"/>
            <a:r>
              <a:rPr lang="en-US" dirty="0">
                <a:solidFill>
                  <a:srgbClr val="606C71"/>
                </a:solidFill>
                <a:effectLst/>
                <a:latin typeface="Arial" panose="020B0604020202020204" pitchFamily="34" charset="0"/>
                <a:cs typeface="Arial" panose="020B0604020202020204" pitchFamily="34" charset="0"/>
              </a:rPr>
              <a:t>Else remove them from analysis</a:t>
            </a:r>
          </a:p>
          <a:p>
            <a:pPr marL="0" indent="0">
              <a:buNone/>
            </a:pPr>
            <a:r>
              <a:rPr lang="en-US" b="1" dirty="0">
                <a:solidFill>
                  <a:srgbClr val="606C71"/>
                </a:solidFill>
                <a:effectLst/>
                <a:latin typeface="Arial" panose="020B0604020202020204" pitchFamily="34" charset="0"/>
                <a:cs typeface="Arial" panose="020B0604020202020204" pitchFamily="34" charset="0"/>
              </a:rPr>
              <a:t>Challenges:</a:t>
            </a:r>
            <a:endParaRPr lang="en-US" b="0" dirty="0">
              <a:solidFill>
                <a:srgbClr val="606C71"/>
              </a:solidFill>
              <a:effectLst/>
              <a:latin typeface="Arial" panose="020B0604020202020204" pitchFamily="34" charset="0"/>
              <a:cs typeface="Arial" panose="020B0604020202020204" pitchFamily="34" charset="0"/>
            </a:endParaRPr>
          </a:p>
          <a:p>
            <a:pPr lvl="1"/>
            <a:r>
              <a:rPr lang="en-US" dirty="0">
                <a:solidFill>
                  <a:srgbClr val="606C71"/>
                </a:solidFill>
                <a:effectLst/>
                <a:latin typeface="Arial" panose="020B0604020202020204" pitchFamily="34" charset="0"/>
                <a:cs typeface="Arial" panose="020B0604020202020204" pitchFamily="34" charset="0"/>
              </a:rPr>
              <a:t>Delineating cells that are poor quality from less complex cells</a:t>
            </a:r>
          </a:p>
          <a:p>
            <a:pPr lvl="1"/>
            <a:r>
              <a:rPr lang="en-US" dirty="0">
                <a:solidFill>
                  <a:srgbClr val="606C71"/>
                </a:solidFill>
                <a:effectLst/>
                <a:latin typeface="Arial" panose="020B0604020202020204" pitchFamily="34" charset="0"/>
                <a:cs typeface="Arial" panose="020B0604020202020204" pitchFamily="34" charset="0"/>
              </a:rPr>
              <a:t>Choosing appropriate thresholds for filtering</a:t>
            </a:r>
          </a:p>
        </p:txBody>
      </p:sp>
      <p:sp>
        <p:nvSpPr>
          <p:cNvPr id="4" name="AutoShape 2">
            <a:extLst>
              <a:ext uri="{FF2B5EF4-FFF2-40B4-BE49-F238E27FC236}">
                <a16:creationId xmlns:a16="http://schemas.microsoft.com/office/drawing/2014/main" id="{462719AA-F692-4E3C-ED55-3E79859ED10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5" name="Table 5">
            <a:extLst>
              <a:ext uri="{FF2B5EF4-FFF2-40B4-BE49-F238E27FC236}">
                <a16:creationId xmlns:a16="http://schemas.microsoft.com/office/drawing/2014/main" id="{5CF124DA-BBC5-71B9-7F33-6E474D527277}"/>
              </a:ext>
            </a:extLst>
          </p:cNvPr>
          <p:cNvGraphicFramePr>
            <a:graphicFrameLocks noGrp="1"/>
          </p:cNvGraphicFramePr>
          <p:nvPr>
            <p:extLst>
              <p:ext uri="{D42A27DB-BD31-4B8C-83A1-F6EECF244321}">
                <p14:modId xmlns:p14="http://schemas.microsoft.com/office/powerpoint/2010/main" val="3433663170"/>
              </p:ext>
            </p:extLst>
          </p:nvPr>
        </p:nvGraphicFramePr>
        <p:xfrm>
          <a:off x="1412658" y="4498546"/>
          <a:ext cx="7842682" cy="1849554"/>
        </p:xfrm>
        <a:graphic>
          <a:graphicData uri="http://schemas.openxmlformats.org/drawingml/2006/table">
            <a:tbl>
              <a:tblPr firstRow="1" bandRow="1">
                <a:tableStyleId>{5C22544A-7EE6-4342-B048-85BDC9FD1C3A}</a:tableStyleId>
              </a:tblPr>
              <a:tblGrid>
                <a:gridCol w="3921341">
                  <a:extLst>
                    <a:ext uri="{9D8B030D-6E8A-4147-A177-3AD203B41FA5}">
                      <a16:colId xmlns:a16="http://schemas.microsoft.com/office/drawing/2014/main" val="2562538501"/>
                    </a:ext>
                  </a:extLst>
                </a:gridCol>
                <a:gridCol w="3921341">
                  <a:extLst>
                    <a:ext uri="{9D8B030D-6E8A-4147-A177-3AD203B41FA5}">
                      <a16:colId xmlns:a16="http://schemas.microsoft.com/office/drawing/2014/main" val="2558243680"/>
                    </a:ext>
                  </a:extLst>
                </a:gridCol>
              </a:tblGrid>
              <a:tr h="293438">
                <a:tc>
                  <a:txBody>
                    <a:bodyPr/>
                    <a:lstStyle/>
                    <a:p>
                      <a:r>
                        <a:rPr lang="en-US" dirty="0"/>
                        <a:t>Item</a:t>
                      </a:r>
                    </a:p>
                  </a:txBody>
                  <a:tcPr/>
                </a:tc>
                <a:tc>
                  <a:txBody>
                    <a:bodyPr/>
                    <a:lstStyle/>
                    <a:p>
                      <a:r>
                        <a:rPr lang="en-US" dirty="0"/>
                        <a:t>Threshold / number</a:t>
                      </a:r>
                    </a:p>
                  </a:txBody>
                  <a:tcPr/>
                </a:tc>
                <a:extLst>
                  <a:ext uri="{0D108BD9-81ED-4DB2-BD59-A6C34878D82A}">
                    <a16:rowId xmlns:a16="http://schemas.microsoft.com/office/drawing/2014/main" val="2063353342"/>
                  </a:ext>
                </a:extLst>
              </a:tr>
              <a:tr h="293438">
                <a:tc>
                  <a:txBody>
                    <a:bodyPr/>
                    <a:lstStyle/>
                    <a:p>
                      <a:r>
                        <a:rPr lang="en-US" dirty="0"/>
                        <a:t>Read count per cell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&gt; 500</a:t>
                      </a:r>
                    </a:p>
                  </a:txBody>
                  <a:tcPr/>
                </a:tc>
                <a:extLst>
                  <a:ext uri="{0D108BD9-81ED-4DB2-BD59-A6C34878D82A}">
                    <a16:rowId xmlns:a16="http://schemas.microsoft.com/office/drawing/2014/main" val="422643158"/>
                  </a:ext>
                </a:extLst>
              </a:tr>
              <a:tr h="293438">
                <a:tc>
                  <a:txBody>
                    <a:bodyPr/>
                    <a:lstStyle/>
                    <a:p>
                      <a:r>
                        <a:rPr lang="en-US" dirty="0"/>
                        <a:t>Number of genes per cell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&gt; </a:t>
                      </a:r>
                      <a:r>
                        <a:rPr lang="en-US" altLang="zh-CN" dirty="0"/>
                        <a:t>250</a:t>
                      </a:r>
                      <a:r>
                        <a:rPr lang="zh-CN" altLang="en-US" dirty="0"/>
                        <a:t> </a:t>
                      </a:r>
                      <a:r>
                        <a:rPr lang="en-US" altLang="zh-CN" dirty="0"/>
                        <a:t>&amp;</a:t>
                      </a:r>
                      <a:r>
                        <a:rPr lang="zh-CN" altLang="en-US" dirty="0"/>
                        <a:t> </a:t>
                      </a:r>
                      <a:r>
                        <a:rPr lang="en-US" altLang="zh-CN" dirty="0"/>
                        <a:t>&lt;</a:t>
                      </a:r>
                      <a:r>
                        <a:rPr lang="zh-CN" altLang="en-US" dirty="0"/>
                        <a:t> </a:t>
                      </a:r>
                      <a:r>
                        <a:rPr lang="en-US" altLang="zh-CN" dirty="0"/>
                        <a:t>2500</a:t>
                      </a:r>
                      <a:endParaRPr lang="en-US" dirty="0"/>
                    </a:p>
                  </a:txBody>
                  <a:tcPr/>
                </a:tc>
                <a:extLst>
                  <a:ext uri="{0D108BD9-81ED-4DB2-BD59-A6C34878D82A}">
                    <a16:rowId xmlns:a16="http://schemas.microsoft.com/office/drawing/2014/main" val="3942441578"/>
                  </a:ext>
                </a:extLst>
              </a:tr>
              <a:tr h="293438">
                <a:tc>
                  <a:txBody>
                    <a:bodyPr/>
                    <a:lstStyle/>
                    <a:p>
                      <a:r>
                        <a:rPr lang="en-US" dirty="0"/>
                        <a:t>Read counts per gene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&gt; 10 </a:t>
                      </a:r>
                    </a:p>
                  </a:txBody>
                  <a:tcPr/>
                </a:tc>
                <a:extLst>
                  <a:ext uri="{0D108BD9-81ED-4DB2-BD59-A6C34878D82A}">
                    <a16:rowId xmlns:a16="http://schemas.microsoft.com/office/drawing/2014/main" val="3478797472"/>
                  </a:ext>
                </a:extLst>
              </a:tr>
              <a:tr h="386514">
                <a:tc>
                  <a:txBody>
                    <a:bodyPr/>
                    <a:lstStyle/>
                    <a:p>
                      <a:r>
                        <a:rPr lang="en-US" dirty="0"/>
                        <a:t>Percentage mitochondrial genes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&lt; </a:t>
                      </a:r>
                      <a:r>
                        <a:rPr lang="en-US" altLang="zh-CN" dirty="0"/>
                        <a:t>15</a:t>
                      </a:r>
                      <a:r>
                        <a:rPr lang="en-US" dirty="0"/>
                        <a:t> %</a:t>
                      </a:r>
                    </a:p>
                  </a:txBody>
                  <a:tcPr/>
                </a:tc>
                <a:extLst>
                  <a:ext uri="{0D108BD9-81ED-4DB2-BD59-A6C34878D82A}">
                    <a16:rowId xmlns:a16="http://schemas.microsoft.com/office/drawing/2014/main" val="4096455475"/>
                  </a:ext>
                </a:extLst>
              </a:tr>
            </a:tbl>
          </a:graphicData>
        </a:graphic>
      </p:graphicFrame>
      <p:pic>
        <p:nvPicPr>
          <p:cNvPr id="7" name="Picture 6">
            <a:extLst>
              <a:ext uri="{FF2B5EF4-FFF2-40B4-BE49-F238E27FC236}">
                <a16:creationId xmlns:a16="http://schemas.microsoft.com/office/drawing/2014/main" id="{235B143F-DE25-7EFD-A9D8-9A58C86E7886}"/>
              </a:ext>
            </a:extLst>
          </p:cNvPr>
          <p:cNvPicPr>
            <a:picLocks noChangeAspect="1"/>
          </p:cNvPicPr>
          <p:nvPr/>
        </p:nvPicPr>
        <p:blipFill>
          <a:blip r:embed="rId2"/>
          <a:stretch>
            <a:fillRect/>
          </a:stretch>
        </p:blipFill>
        <p:spPr>
          <a:xfrm>
            <a:off x="6836979" y="872359"/>
            <a:ext cx="5355021" cy="3456531"/>
          </a:xfrm>
          <a:prstGeom prst="rect">
            <a:avLst/>
          </a:prstGeom>
        </p:spPr>
      </p:pic>
      <p:sp>
        <p:nvSpPr>
          <p:cNvPr id="8" name="Content Placeholder 2">
            <a:extLst>
              <a:ext uri="{FF2B5EF4-FFF2-40B4-BE49-F238E27FC236}">
                <a16:creationId xmlns:a16="http://schemas.microsoft.com/office/drawing/2014/main" id="{464CEFAA-2FC7-754B-FE35-705890F47470}"/>
              </a:ext>
            </a:extLst>
          </p:cNvPr>
          <p:cNvSpPr txBox="1">
            <a:spLocks/>
          </p:cNvSpPr>
          <p:nvPr/>
        </p:nvSpPr>
        <p:spPr>
          <a:xfrm>
            <a:off x="9342592" y="4737421"/>
            <a:ext cx="2676340" cy="1559599"/>
          </a:xfrm>
          <a:prstGeom prst="rect">
            <a:avLst/>
          </a:prstGeom>
        </p:spPr>
        <p:txBody>
          <a:bodyPr vert="horz" lIns="91440" tIns="45720" rIns="91440" bIns="45720" rtlCol="0">
            <a:normAutofit fontScale="70000" lnSpcReduction="20000"/>
          </a:bodyPr>
          <a:lstStyle>
            <a:lvl1pPr marL="457200" indent="-457200" algn="l" defTabSz="457200" rtl="0" eaLnBrk="1" latinLnBrk="0" hangingPunct="1">
              <a:spcBef>
                <a:spcPct val="20000"/>
              </a:spcBef>
              <a:buFont typeface="Arial"/>
              <a:buChar char="•"/>
              <a:defRPr sz="26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a:t>Initial number of cells: </a:t>
            </a:r>
            <a:r>
              <a:rPr lang="en-US" altLang="zh-CN" sz="2000" dirty="0"/>
              <a:t>12471</a:t>
            </a:r>
            <a:endParaRPr lang="en-US" sz="2000" dirty="0"/>
          </a:p>
          <a:p>
            <a:pPr marL="0" indent="0">
              <a:buFont typeface="Arial"/>
              <a:buNone/>
            </a:pPr>
            <a:r>
              <a:rPr lang="en-US" sz="2000" dirty="0"/>
              <a:t>Initial number of genes: </a:t>
            </a:r>
            <a:r>
              <a:rPr lang="en-US" altLang="zh-CN" sz="2000" dirty="0"/>
              <a:t>15555</a:t>
            </a:r>
            <a:endParaRPr lang="en-US" sz="2000" dirty="0"/>
          </a:p>
          <a:p>
            <a:pPr marL="0" indent="0">
              <a:buFont typeface="Arial"/>
              <a:buNone/>
            </a:pPr>
            <a:endParaRPr lang="en-US" sz="2000" dirty="0"/>
          </a:p>
          <a:p>
            <a:pPr marL="0" indent="0">
              <a:buFont typeface="Arial"/>
              <a:buNone/>
            </a:pPr>
            <a:r>
              <a:rPr lang="en-US" sz="2000" dirty="0"/>
              <a:t>Final number of cells: </a:t>
            </a:r>
            <a:r>
              <a:rPr lang="en-US" altLang="zh-CN" sz="2000" dirty="0">
                <a:solidFill>
                  <a:srgbClr val="000000"/>
                </a:solidFill>
              </a:rPr>
              <a:t>11291</a:t>
            </a:r>
            <a:endParaRPr lang="en-US" altLang="en-US" sz="2000" dirty="0">
              <a:solidFill>
                <a:srgbClr val="000000"/>
              </a:solidFill>
            </a:endParaRPr>
          </a:p>
          <a:p>
            <a:pPr marL="0" indent="0">
              <a:buFont typeface="Arial"/>
              <a:buNone/>
            </a:pPr>
            <a:r>
              <a:rPr lang="en-US" altLang="en-US" sz="2000" dirty="0">
                <a:solidFill>
                  <a:srgbClr val="000000"/>
                </a:solidFill>
              </a:rPr>
              <a:t>Final number of genes: </a:t>
            </a:r>
            <a:r>
              <a:rPr lang="en-US" altLang="zh-CN" sz="2000" dirty="0">
                <a:solidFill>
                  <a:srgbClr val="000000"/>
                </a:solidFill>
              </a:rPr>
              <a:t>13461</a:t>
            </a:r>
            <a:endParaRPr lang="en-US" altLang="en-US" sz="2000" dirty="0"/>
          </a:p>
          <a:p>
            <a:endParaRPr lang="en-US" altLang="en-US" sz="6000" dirty="0">
              <a:latin typeface="Arial" panose="020B0604020202020204" pitchFamily="34" charset="0"/>
            </a:endParaRPr>
          </a:p>
          <a:p>
            <a:endParaRPr lang="en-US" dirty="0"/>
          </a:p>
        </p:txBody>
      </p:sp>
    </p:spTree>
    <p:extLst>
      <p:ext uri="{BB962C8B-B14F-4D97-AF65-F5344CB8AC3E}">
        <p14:creationId xmlns:p14="http://schemas.microsoft.com/office/powerpoint/2010/main" val="1932822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FBBBD-32E7-351B-2B1A-AFF91FBA6726}"/>
              </a:ext>
            </a:extLst>
          </p:cNvPr>
          <p:cNvSpPr>
            <a:spLocks noGrp="1"/>
          </p:cNvSpPr>
          <p:nvPr>
            <p:ph type="title"/>
          </p:nvPr>
        </p:nvSpPr>
        <p:spPr>
          <a:xfrm>
            <a:off x="1597572" y="119613"/>
            <a:ext cx="10594428" cy="1280890"/>
          </a:xfrm>
        </p:spPr>
        <p:txBody>
          <a:bodyPr/>
          <a:lstStyle/>
          <a:p>
            <a:r>
              <a:rPr lang="en-US" dirty="0">
                <a:latin typeface="Arial" panose="020B0604020202020204" pitchFamily="34" charset="0"/>
                <a:cs typeface="Arial" panose="020B0604020202020204" pitchFamily="34" charset="0"/>
              </a:rPr>
              <a:t>Normalization and regressing out unwanted variation</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Correct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Batch</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Effect,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Integration</a:t>
            </a:r>
            <a:endParaRPr lang="en-US" dirty="0"/>
          </a:p>
        </p:txBody>
      </p:sp>
      <p:sp>
        <p:nvSpPr>
          <p:cNvPr id="3" name="Content Placeholder 2">
            <a:extLst>
              <a:ext uri="{FF2B5EF4-FFF2-40B4-BE49-F238E27FC236}">
                <a16:creationId xmlns:a16="http://schemas.microsoft.com/office/drawing/2014/main" id="{EDE97D11-456D-5D43-B621-7B54E59782B3}"/>
              </a:ext>
            </a:extLst>
          </p:cNvPr>
          <p:cNvSpPr>
            <a:spLocks noGrp="1"/>
          </p:cNvSpPr>
          <p:nvPr>
            <p:ph idx="1"/>
          </p:nvPr>
        </p:nvSpPr>
        <p:spPr>
          <a:xfrm>
            <a:off x="571226" y="1400503"/>
            <a:ext cx="8915400" cy="3777622"/>
          </a:xfrm>
        </p:spPr>
        <p:txBody>
          <a:bodyPr/>
          <a:lstStyle/>
          <a:p>
            <a:pPr marL="0" indent="0" algn="l">
              <a:buNone/>
            </a:pPr>
            <a:r>
              <a:rPr lang="en-US" b="1" i="1" dirty="0">
                <a:solidFill>
                  <a:srgbClr val="606C71"/>
                </a:solidFill>
                <a:effectLst/>
                <a:latin typeface="Arial" panose="020B0604020202020204" pitchFamily="34" charset="0"/>
                <a:cs typeface="Arial" panose="020B0604020202020204" pitchFamily="34" charset="0"/>
              </a:rPr>
              <a:t>Goals:</a:t>
            </a:r>
            <a:endParaRPr lang="en-US" b="0" i="0" dirty="0">
              <a:solidFill>
                <a:srgbClr val="606C71"/>
              </a:solidFill>
              <a:effectLst/>
              <a:latin typeface="Arial" panose="020B0604020202020204" pitchFamily="34" charset="0"/>
              <a:cs typeface="Arial" panose="020B0604020202020204" pitchFamily="34" charset="0"/>
            </a:endParaRPr>
          </a:p>
          <a:p>
            <a:pPr lvl="1">
              <a:buFont typeface="Arial" panose="020B0604020202020204" pitchFamily="34" charset="0"/>
              <a:buChar char="•"/>
            </a:pPr>
            <a:r>
              <a:rPr lang="en-US" sz="1700" b="0" i="1" dirty="0">
                <a:solidFill>
                  <a:srgbClr val="606C71"/>
                </a:solidFill>
                <a:effectLst/>
                <a:latin typeface="Arial" panose="020B0604020202020204" pitchFamily="34" charset="0"/>
                <a:cs typeface="Arial" panose="020B0604020202020204" pitchFamily="34" charset="0"/>
              </a:rPr>
              <a:t>to account for differences in sequencing depth and </a:t>
            </a:r>
            <a:r>
              <a:rPr lang="en-US" sz="1700" b="0" i="1" dirty="0" err="1">
                <a:solidFill>
                  <a:srgbClr val="606C71"/>
                </a:solidFill>
                <a:effectLst/>
                <a:latin typeface="Arial" panose="020B0604020202020204" pitchFamily="34" charset="0"/>
                <a:cs typeface="Arial" panose="020B0604020202020204" pitchFamily="34" charset="0"/>
              </a:rPr>
              <a:t>overdispersed</a:t>
            </a:r>
            <a:r>
              <a:rPr lang="en-US" sz="1700" b="0" i="1" dirty="0">
                <a:solidFill>
                  <a:srgbClr val="606C71"/>
                </a:solidFill>
                <a:effectLst/>
                <a:latin typeface="Arial" panose="020B0604020202020204" pitchFamily="34" charset="0"/>
                <a:cs typeface="Arial" panose="020B0604020202020204" pitchFamily="34" charset="0"/>
              </a:rPr>
              <a:t> count values.</a:t>
            </a:r>
            <a:endParaRPr lang="en-US" sz="1700" b="0" i="0" dirty="0">
              <a:solidFill>
                <a:srgbClr val="606C71"/>
              </a:solidFill>
              <a:effectLst/>
              <a:latin typeface="Arial" panose="020B0604020202020204" pitchFamily="34" charset="0"/>
              <a:cs typeface="Arial" panose="020B0604020202020204" pitchFamily="34" charset="0"/>
            </a:endParaRPr>
          </a:p>
          <a:p>
            <a:pPr lvl="1">
              <a:buFont typeface="Arial" panose="020B0604020202020204" pitchFamily="34" charset="0"/>
              <a:buChar char="•"/>
            </a:pPr>
            <a:r>
              <a:rPr lang="en-US" sz="1700" i="1" dirty="0">
                <a:solidFill>
                  <a:srgbClr val="606C71"/>
                </a:solidFill>
                <a:effectLst/>
                <a:latin typeface="Arial" panose="020B0604020202020204" pitchFamily="34" charset="0"/>
                <a:cs typeface="Arial" panose="020B0604020202020204" pitchFamily="34" charset="0"/>
              </a:rPr>
              <a:t>To identify the most variant genes likely to be indicative of the different cell types present.</a:t>
            </a:r>
          </a:p>
          <a:p>
            <a:pPr lvl="1">
              <a:buFont typeface="Arial" panose="020B0604020202020204" pitchFamily="34" charset="0"/>
              <a:buChar char="•"/>
            </a:pPr>
            <a:r>
              <a:rPr lang="en-US" sz="1700" i="1" dirty="0">
                <a:solidFill>
                  <a:srgbClr val="606C71"/>
                </a:solidFill>
                <a:effectLst/>
                <a:latin typeface="Arial" panose="020B0604020202020204" pitchFamily="34" charset="0"/>
                <a:cs typeface="Arial" panose="020B0604020202020204" pitchFamily="34" charset="0"/>
              </a:rPr>
              <a:t>To align same cell types across conditions.</a:t>
            </a:r>
            <a:endParaRPr lang="en-US" sz="1700" i="0" dirty="0">
              <a:solidFill>
                <a:srgbClr val="606C71"/>
              </a:solidFill>
              <a:effectLst/>
              <a:latin typeface="Arial" panose="020B0604020202020204" pitchFamily="34" charset="0"/>
              <a:cs typeface="Arial" panose="020B0604020202020204" pitchFamily="34" charset="0"/>
            </a:endParaRPr>
          </a:p>
          <a:p>
            <a:pPr marL="0" indent="0" algn="l">
              <a:buNone/>
            </a:pPr>
            <a:r>
              <a:rPr lang="en-US" b="1" i="1" dirty="0">
                <a:solidFill>
                  <a:srgbClr val="606C71"/>
                </a:solidFill>
                <a:effectLst/>
                <a:latin typeface="Arial" panose="020B0604020202020204" pitchFamily="34" charset="0"/>
                <a:cs typeface="Arial" panose="020B0604020202020204" pitchFamily="34" charset="0"/>
              </a:rPr>
              <a:t>Challenges:</a:t>
            </a:r>
            <a:endParaRPr lang="en-US" b="0" i="0" dirty="0">
              <a:solidFill>
                <a:srgbClr val="606C71"/>
              </a:solidFill>
              <a:effectLst/>
              <a:latin typeface="Arial" panose="020B0604020202020204" pitchFamily="34" charset="0"/>
              <a:cs typeface="Arial" panose="020B0604020202020204" pitchFamily="34" charset="0"/>
            </a:endParaRPr>
          </a:p>
          <a:p>
            <a:pPr lvl="1">
              <a:buFont typeface="Arial" panose="020B0604020202020204" pitchFamily="34" charset="0"/>
              <a:buChar char="•"/>
            </a:pPr>
            <a:r>
              <a:rPr lang="en-US" dirty="0">
                <a:solidFill>
                  <a:srgbClr val="606C71"/>
                </a:solidFill>
                <a:effectLst/>
                <a:latin typeface="Arial" panose="020B0604020202020204" pitchFamily="34" charset="0"/>
                <a:cs typeface="Arial" panose="020B0604020202020204" pitchFamily="34" charset="0"/>
              </a:rPr>
              <a:t>Checking and removing unwanted variation so that we do not have cells clustering by artifacts downstream</a:t>
            </a:r>
          </a:p>
          <a:p>
            <a:pPr lvl="1">
              <a:buFont typeface="Arial" panose="020B0604020202020204" pitchFamily="34" charset="0"/>
              <a:buChar char="•"/>
            </a:pPr>
            <a:r>
              <a:rPr lang="en-US" sz="1600" i="1" dirty="0">
                <a:solidFill>
                  <a:srgbClr val="606C71"/>
                </a:solidFill>
                <a:effectLst/>
                <a:latin typeface="Arial" panose="020B0604020202020204" pitchFamily="34" charset="0"/>
                <a:cs typeface="Arial" panose="020B0604020202020204" pitchFamily="34" charset="0"/>
              </a:rPr>
              <a:t>Aligning cells of similar cell types so that we do not have clustering downstream due to differences between samples, conditions, modalities, or batches</a:t>
            </a:r>
            <a:endParaRPr lang="en-US" dirty="0">
              <a:solidFill>
                <a:srgbClr val="606C71"/>
              </a:solidFill>
              <a:effectLst/>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562760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29CCC-5DD8-ECAD-D5E3-917416040C82}"/>
              </a:ext>
            </a:extLst>
          </p:cNvPr>
          <p:cNvSpPr>
            <a:spLocks noGrp="1"/>
          </p:cNvSpPr>
          <p:nvPr>
            <p:ph type="title"/>
          </p:nvPr>
        </p:nvSpPr>
        <p:spPr>
          <a:xfrm>
            <a:off x="1519499" y="17823"/>
            <a:ext cx="10318005" cy="1280890"/>
          </a:xfrm>
        </p:spPr>
        <p:txBody>
          <a:bodyPr/>
          <a:lstStyle/>
          <a:p>
            <a:r>
              <a:rPr lang="en-US" dirty="0"/>
              <a:t>Removing batch effect: Harmony integration  </a:t>
            </a:r>
          </a:p>
        </p:txBody>
      </p:sp>
      <p:pic>
        <p:nvPicPr>
          <p:cNvPr id="5" name="Content Placeholder 4">
            <a:extLst>
              <a:ext uri="{FF2B5EF4-FFF2-40B4-BE49-F238E27FC236}">
                <a16:creationId xmlns:a16="http://schemas.microsoft.com/office/drawing/2014/main" id="{734C4DB4-A43C-9427-A09E-B5D0DAACF60F}"/>
              </a:ext>
            </a:extLst>
          </p:cNvPr>
          <p:cNvPicPr>
            <a:picLocks noGrp="1" noChangeAspect="1"/>
          </p:cNvPicPr>
          <p:nvPr>
            <p:ph idx="1"/>
          </p:nvPr>
        </p:nvPicPr>
        <p:blipFill>
          <a:blip r:embed="rId2"/>
          <a:stretch>
            <a:fillRect/>
          </a:stretch>
        </p:blipFill>
        <p:spPr>
          <a:xfrm>
            <a:off x="1639155" y="923865"/>
            <a:ext cx="9507647" cy="5934135"/>
          </a:xfrm>
        </p:spPr>
      </p:pic>
    </p:spTree>
    <p:extLst>
      <p:ext uri="{BB962C8B-B14F-4D97-AF65-F5344CB8AC3E}">
        <p14:creationId xmlns:p14="http://schemas.microsoft.com/office/powerpoint/2010/main" val="3469939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93390-96EB-9E2E-F285-BB5FE145AF6C}"/>
              </a:ext>
            </a:extLst>
          </p:cNvPr>
          <p:cNvSpPr>
            <a:spLocks noGrp="1"/>
          </p:cNvSpPr>
          <p:nvPr>
            <p:ph type="title"/>
          </p:nvPr>
        </p:nvSpPr>
        <p:spPr>
          <a:xfrm>
            <a:off x="1640156" y="88082"/>
            <a:ext cx="8911687" cy="1280890"/>
          </a:xfrm>
        </p:spPr>
        <p:txBody>
          <a:bodyPr/>
          <a:lstStyle/>
          <a:p>
            <a:r>
              <a:rPr lang="en-US" dirty="0">
                <a:latin typeface="Arial" panose="020B0604020202020204" pitchFamily="34" charset="0"/>
                <a:cs typeface="Arial" panose="020B0604020202020204" pitchFamily="34" charset="0"/>
              </a:rPr>
              <a:t>Downstream analysis-clustering and cell type annotation</a:t>
            </a:r>
            <a:endParaRPr lang="en-US" dirty="0"/>
          </a:p>
        </p:txBody>
      </p:sp>
      <p:sp>
        <p:nvSpPr>
          <p:cNvPr id="3" name="Content Placeholder 2">
            <a:extLst>
              <a:ext uri="{FF2B5EF4-FFF2-40B4-BE49-F238E27FC236}">
                <a16:creationId xmlns:a16="http://schemas.microsoft.com/office/drawing/2014/main" id="{45A4C329-63E2-2E60-3A1C-6ABD611061DA}"/>
              </a:ext>
            </a:extLst>
          </p:cNvPr>
          <p:cNvSpPr>
            <a:spLocks noGrp="1"/>
          </p:cNvSpPr>
          <p:nvPr>
            <p:ph idx="1"/>
          </p:nvPr>
        </p:nvSpPr>
        <p:spPr>
          <a:xfrm>
            <a:off x="760412" y="1368972"/>
            <a:ext cx="8915400" cy="3777622"/>
          </a:xfrm>
        </p:spPr>
        <p:txBody>
          <a:bodyPr>
            <a:normAutofit lnSpcReduction="10000"/>
          </a:bodyPr>
          <a:lstStyle/>
          <a:p>
            <a:pPr marL="0" indent="0" algn="l">
              <a:buNone/>
            </a:pPr>
            <a:r>
              <a:rPr lang="en-US" b="1" i="1" dirty="0">
                <a:solidFill>
                  <a:srgbClr val="606C71"/>
                </a:solidFill>
                <a:effectLst/>
                <a:latin typeface="Arial" panose="020B0604020202020204" pitchFamily="34" charset="0"/>
                <a:cs typeface="Arial" panose="020B0604020202020204" pitchFamily="34" charset="0"/>
              </a:rPr>
              <a:t>Goals:</a:t>
            </a:r>
            <a:endParaRPr lang="en-US" b="0" i="0" dirty="0">
              <a:solidFill>
                <a:srgbClr val="606C71"/>
              </a:solidFill>
              <a:effectLst/>
              <a:latin typeface="Arial" panose="020B0604020202020204" pitchFamily="34" charset="0"/>
              <a:cs typeface="Arial" panose="020B0604020202020204" pitchFamily="34" charset="0"/>
            </a:endParaRPr>
          </a:p>
          <a:p>
            <a:pPr lvl="1">
              <a:buFont typeface="Arial" panose="020B0604020202020204" pitchFamily="34" charset="0"/>
              <a:buChar char="•"/>
            </a:pPr>
            <a:r>
              <a:rPr lang="en-US" sz="1700" b="0" i="1" dirty="0">
                <a:solidFill>
                  <a:srgbClr val="606C71"/>
                </a:solidFill>
                <a:effectLst/>
                <a:latin typeface="Arial" panose="020B0604020202020204" pitchFamily="34" charset="0"/>
                <a:cs typeface="Arial" panose="020B0604020202020204" pitchFamily="34" charset="0"/>
              </a:rPr>
              <a:t>To </a:t>
            </a:r>
            <a:r>
              <a:rPr lang="en-US" sz="1700" b="1" i="1" dirty="0">
                <a:solidFill>
                  <a:srgbClr val="606C71"/>
                </a:solidFill>
                <a:effectLst/>
                <a:latin typeface="Arial" panose="020B0604020202020204" pitchFamily="34" charset="0"/>
                <a:cs typeface="Arial" panose="020B0604020202020204" pitchFamily="34" charset="0"/>
              </a:rPr>
              <a:t>generate cell type-specific clusters</a:t>
            </a:r>
            <a:r>
              <a:rPr lang="en-US" sz="1700" b="0" i="1" dirty="0">
                <a:solidFill>
                  <a:srgbClr val="606C71"/>
                </a:solidFill>
                <a:effectLst/>
                <a:latin typeface="Arial" panose="020B0604020202020204" pitchFamily="34" charset="0"/>
                <a:cs typeface="Arial" panose="020B0604020202020204" pitchFamily="34" charset="0"/>
              </a:rPr>
              <a:t> and use known cell type marker genes to determine the identities of the clusters.</a:t>
            </a:r>
            <a:endParaRPr lang="en-US" sz="1700" b="0" i="0" dirty="0">
              <a:solidFill>
                <a:srgbClr val="606C71"/>
              </a:solidFill>
              <a:effectLst/>
              <a:latin typeface="Arial" panose="020B0604020202020204" pitchFamily="34" charset="0"/>
              <a:cs typeface="Arial" panose="020B0604020202020204" pitchFamily="34" charset="0"/>
            </a:endParaRPr>
          </a:p>
          <a:p>
            <a:pPr lvl="1">
              <a:buFont typeface="Arial" panose="020B0604020202020204" pitchFamily="34" charset="0"/>
              <a:buChar char="•"/>
            </a:pPr>
            <a:r>
              <a:rPr lang="en-US" sz="1700" b="0" i="1" dirty="0">
                <a:solidFill>
                  <a:srgbClr val="606C71"/>
                </a:solidFill>
                <a:effectLst/>
                <a:latin typeface="Arial" panose="020B0604020202020204" pitchFamily="34" charset="0"/>
                <a:cs typeface="Arial" panose="020B0604020202020204" pitchFamily="34" charset="0"/>
              </a:rPr>
              <a:t>To </a:t>
            </a:r>
            <a:r>
              <a:rPr lang="en-US" sz="1700" b="1" i="1" dirty="0">
                <a:solidFill>
                  <a:srgbClr val="606C71"/>
                </a:solidFill>
                <a:effectLst/>
                <a:latin typeface="Arial" panose="020B0604020202020204" pitchFamily="34" charset="0"/>
                <a:cs typeface="Arial" panose="020B0604020202020204" pitchFamily="34" charset="0"/>
              </a:rPr>
              <a:t>determine whether clusters represent true cell types or cluster due to biological or technical variation</a:t>
            </a:r>
            <a:r>
              <a:rPr lang="en-US" sz="1700" b="0" i="1" dirty="0">
                <a:solidFill>
                  <a:srgbClr val="606C71"/>
                </a:solidFill>
                <a:effectLst/>
                <a:latin typeface="Arial" panose="020B0604020202020204" pitchFamily="34" charset="0"/>
                <a:cs typeface="Arial" panose="020B0604020202020204" pitchFamily="34" charset="0"/>
              </a:rPr>
              <a:t>, such as clusters of cells in the S phase of the cell cycle, clusters of specific batches, or cells with high mitochondrial content.</a:t>
            </a:r>
            <a:endParaRPr lang="en-US" sz="1700" b="0" i="0" dirty="0">
              <a:solidFill>
                <a:srgbClr val="606C71"/>
              </a:solidFill>
              <a:effectLst/>
              <a:latin typeface="Arial" panose="020B0604020202020204" pitchFamily="34" charset="0"/>
              <a:cs typeface="Arial" panose="020B0604020202020204" pitchFamily="34" charset="0"/>
            </a:endParaRPr>
          </a:p>
          <a:p>
            <a:pPr marL="0" indent="0" algn="l">
              <a:buNone/>
            </a:pPr>
            <a:r>
              <a:rPr lang="en-US" b="1" i="1" dirty="0">
                <a:solidFill>
                  <a:srgbClr val="606C71"/>
                </a:solidFill>
                <a:effectLst/>
                <a:latin typeface="Arial" panose="020B0604020202020204" pitchFamily="34" charset="0"/>
                <a:cs typeface="Arial" panose="020B0604020202020204" pitchFamily="34" charset="0"/>
              </a:rPr>
              <a:t>Challenges:</a:t>
            </a:r>
            <a:endParaRPr lang="en-US" b="0" i="0" dirty="0">
              <a:solidFill>
                <a:srgbClr val="606C71"/>
              </a:solidFill>
              <a:effectLst/>
              <a:latin typeface="Arial" panose="020B0604020202020204" pitchFamily="34" charset="0"/>
              <a:cs typeface="Arial" panose="020B0604020202020204" pitchFamily="34" charset="0"/>
            </a:endParaRPr>
          </a:p>
          <a:p>
            <a:pPr lvl="1">
              <a:buFont typeface="Arial" panose="020B0604020202020204" pitchFamily="34" charset="0"/>
              <a:buChar char="•"/>
            </a:pPr>
            <a:r>
              <a:rPr lang="en-US" sz="1700" b="1" i="1" dirty="0">
                <a:solidFill>
                  <a:srgbClr val="606C71"/>
                </a:solidFill>
                <a:effectLst/>
                <a:latin typeface="Arial" panose="020B0604020202020204" pitchFamily="34" charset="0"/>
                <a:cs typeface="Arial" panose="020B0604020202020204" pitchFamily="34" charset="0"/>
              </a:rPr>
              <a:t>Identifying poor quality clusters</a:t>
            </a:r>
            <a:r>
              <a:rPr lang="en-US" sz="1700" b="0" i="1" dirty="0">
                <a:solidFill>
                  <a:srgbClr val="606C71"/>
                </a:solidFill>
                <a:effectLst/>
                <a:latin typeface="Arial" panose="020B0604020202020204" pitchFamily="34" charset="0"/>
                <a:cs typeface="Arial" panose="020B0604020202020204" pitchFamily="34" charset="0"/>
              </a:rPr>
              <a:t> that may be due to uninteresting biological or technical variation</a:t>
            </a:r>
            <a:endParaRPr lang="en-US" sz="1700" b="0" i="0" dirty="0">
              <a:solidFill>
                <a:srgbClr val="606C71"/>
              </a:solidFill>
              <a:effectLst/>
              <a:latin typeface="Arial" panose="020B0604020202020204" pitchFamily="34" charset="0"/>
              <a:cs typeface="Arial" panose="020B0604020202020204" pitchFamily="34" charset="0"/>
            </a:endParaRPr>
          </a:p>
          <a:p>
            <a:pPr lvl="1">
              <a:buFont typeface="Arial" panose="020B0604020202020204" pitchFamily="34" charset="0"/>
              <a:buChar char="•"/>
            </a:pPr>
            <a:r>
              <a:rPr lang="en-US" sz="1700" b="1" i="1" dirty="0">
                <a:solidFill>
                  <a:srgbClr val="606C71"/>
                </a:solidFill>
                <a:effectLst/>
                <a:latin typeface="Arial" panose="020B0604020202020204" pitchFamily="34" charset="0"/>
                <a:cs typeface="Arial" panose="020B0604020202020204" pitchFamily="34" charset="0"/>
              </a:rPr>
              <a:t>Identifying the cell types</a:t>
            </a:r>
            <a:r>
              <a:rPr lang="en-US" sz="1700" b="0" i="1" dirty="0">
                <a:solidFill>
                  <a:srgbClr val="606C71"/>
                </a:solidFill>
                <a:effectLst/>
                <a:latin typeface="Arial" panose="020B0604020202020204" pitchFamily="34" charset="0"/>
                <a:cs typeface="Arial" panose="020B0604020202020204" pitchFamily="34" charset="0"/>
              </a:rPr>
              <a:t> of each cluster</a:t>
            </a:r>
            <a:endParaRPr lang="en-US" sz="1700" b="0" i="0" dirty="0">
              <a:solidFill>
                <a:srgbClr val="606C71"/>
              </a:solidFill>
              <a:effectLst/>
              <a:latin typeface="Arial" panose="020B0604020202020204" pitchFamily="34" charset="0"/>
              <a:cs typeface="Arial" panose="020B0604020202020204" pitchFamily="34" charset="0"/>
            </a:endParaRPr>
          </a:p>
          <a:p>
            <a:pPr lvl="1">
              <a:buFont typeface="Arial" panose="020B0604020202020204" pitchFamily="34" charset="0"/>
              <a:buChar char="•"/>
            </a:pPr>
            <a:r>
              <a:rPr lang="en-US" sz="1700" b="0" i="1" dirty="0">
                <a:solidFill>
                  <a:srgbClr val="606C71"/>
                </a:solidFill>
                <a:effectLst/>
                <a:latin typeface="Arial" panose="020B0604020202020204" pitchFamily="34" charset="0"/>
                <a:cs typeface="Arial" panose="020B0604020202020204" pitchFamily="34" charset="0"/>
              </a:rPr>
              <a:t>Maintaining patience as this can be a highly iterative process between clustering and marker identification (sometimes even going back to the QC filtering)</a:t>
            </a:r>
            <a:endParaRPr lang="en-US" sz="1700" b="0" i="0" dirty="0">
              <a:solidFill>
                <a:srgbClr val="606C71"/>
              </a:solidFill>
              <a:effectLst/>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389203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47827-9451-2453-4837-481CFEAFDFEB}"/>
              </a:ext>
            </a:extLst>
          </p:cNvPr>
          <p:cNvSpPr>
            <a:spLocks noGrp="1"/>
          </p:cNvSpPr>
          <p:nvPr>
            <p:ph type="title"/>
          </p:nvPr>
        </p:nvSpPr>
        <p:spPr>
          <a:xfrm>
            <a:off x="8292661" y="624110"/>
            <a:ext cx="3741683" cy="1320304"/>
          </a:xfrm>
        </p:spPr>
        <p:txBody>
          <a:bodyPr/>
          <a:lstStyle/>
          <a:p>
            <a:r>
              <a:rPr lang="en-US" altLang="zh-CN" dirty="0"/>
              <a:t>Choose</a:t>
            </a:r>
            <a:r>
              <a:rPr lang="zh-CN" altLang="en-US" dirty="0"/>
              <a:t> </a:t>
            </a:r>
            <a:r>
              <a:rPr lang="en-US" altLang="zh-CN" dirty="0"/>
              <a:t>res=</a:t>
            </a:r>
            <a:r>
              <a:rPr lang="zh-CN" altLang="en-US" dirty="0"/>
              <a:t> </a:t>
            </a:r>
            <a:r>
              <a:rPr lang="en-US" altLang="zh-CN" dirty="0"/>
              <a:t>0.5</a:t>
            </a:r>
            <a:endParaRPr lang="en-US" dirty="0"/>
          </a:p>
        </p:txBody>
      </p:sp>
      <p:pic>
        <p:nvPicPr>
          <p:cNvPr id="5" name="Content Placeholder 4">
            <a:extLst>
              <a:ext uri="{FF2B5EF4-FFF2-40B4-BE49-F238E27FC236}">
                <a16:creationId xmlns:a16="http://schemas.microsoft.com/office/drawing/2014/main" id="{A82E5D4B-A154-84DB-11A1-959C5C81F0F3}"/>
              </a:ext>
            </a:extLst>
          </p:cNvPr>
          <p:cNvPicPr>
            <a:picLocks noGrp="1" noChangeAspect="1"/>
          </p:cNvPicPr>
          <p:nvPr>
            <p:ph idx="1"/>
          </p:nvPr>
        </p:nvPicPr>
        <p:blipFill>
          <a:blip r:embed="rId2"/>
          <a:stretch>
            <a:fillRect/>
          </a:stretch>
        </p:blipFill>
        <p:spPr>
          <a:xfrm>
            <a:off x="1590630" y="55179"/>
            <a:ext cx="6558455" cy="3279228"/>
          </a:xfrm>
        </p:spPr>
      </p:pic>
      <p:pic>
        <p:nvPicPr>
          <p:cNvPr id="9" name="Picture 8">
            <a:extLst>
              <a:ext uri="{FF2B5EF4-FFF2-40B4-BE49-F238E27FC236}">
                <a16:creationId xmlns:a16="http://schemas.microsoft.com/office/drawing/2014/main" id="{7B415ABE-78D3-164C-2805-0674C00D2098}"/>
              </a:ext>
            </a:extLst>
          </p:cNvPr>
          <p:cNvPicPr>
            <a:picLocks noChangeAspect="1"/>
          </p:cNvPicPr>
          <p:nvPr/>
        </p:nvPicPr>
        <p:blipFill>
          <a:blip r:embed="rId3"/>
          <a:stretch>
            <a:fillRect/>
          </a:stretch>
        </p:blipFill>
        <p:spPr>
          <a:xfrm>
            <a:off x="1590630" y="3429000"/>
            <a:ext cx="6558455" cy="3279228"/>
          </a:xfrm>
          <a:prstGeom prst="rect">
            <a:avLst/>
          </a:prstGeom>
        </p:spPr>
      </p:pic>
    </p:spTree>
    <p:extLst>
      <p:ext uri="{BB962C8B-B14F-4D97-AF65-F5344CB8AC3E}">
        <p14:creationId xmlns:p14="http://schemas.microsoft.com/office/powerpoint/2010/main" val="2045520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C0674-4FF1-DE97-6C40-77318FC90FFD}"/>
              </a:ext>
            </a:extLst>
          </p:cNvPr>
          <p:cNvSpPr>
            <a:spLocks noGrp="1"/>
          </p:cNvSpPr>
          <p:nvPr>
            <p:ph type="title"/>
          </p:nvPr>
        </p:nvSpPr>
        <p:spPr>
          <a:xfrm>
            <a:off x="1640156" y="182675"/>
            <a:ext cx="8911687" cy="1280890"/>
          </a:xfrm>
        </p:spPr>
        <p:txBody>
          <a:bodyPr>
            <a:normAutofit fontScale="90000"/>
          </a:bodyPr>
          <a:lstStyle/>
          <a:p>
            <a:r>
              <a:rPr lang="en-US" dirty="0"/>
              <a:t>Challenge: ambiguous cell type annotation based on automate</a:t>
            </a:r>
            <a:r>
              <a:rPr lang="zh-CN" altLang="en-US" dirty="0"/>
              <a:t> </a:t>
            </a:r>
            <a:r>
              <a:rPr lang="en-US" altLang="zh-CN" dirty="0" err="1"/>
              <a:t>SingleR</a:t>
            </a:r>
            <a:r>
              <a:rPr lang="en-US" dirty="0"/>
              <a:t> and manual</a:t>
            </a:r>
          </a:p>
        </p:txBody>
      </p:sp>
      <p:pic>
        <p:nvPicPr>
          <p:cNvPr id="9" name="Content Placeholder 8">
            <a:extLst>
              <a:ext uri="{FF2B5EF4-FFF2-40B4-BE49-F238E27FC236}">
                <a16:creationId xmlns:a16="http://schemas.microsoft.com/office/drawing/2014/main" id="{329E36AA-22AB-12AD-2823-A13C90D00B72}"/>
              </a:ext>
            </a:extLst>
          </p:cNvPr>
          <p:cNvPicPr>
            <a:picLocks noGrp="1" noChangeAspect="1"/>
          </p:cNvPicPr>
          <p:nvPr>
            <p:ph idx="1"/>
          </p:nvPr>
        </p:nvPicPr>
        <p:blipFill>
          <a:blip r:embed="rId3"/>
          <a:stretch>
            <a:fillRect/>
          </a:stretch>
        </p:blipFill>
        <p:spPr>
          <a:xfrm>
            <a:off x="199643" y="1446672"/>
            <a:ext cx="6127585" cy="3692886"/>
          </a:xfrm>
        </p:spPr>
      </p:pic>
      <p:pic>
        <p:nvPicPr>
          <p:cNvPr id="13" name="Picture 12">
            <a:extLst>
              <a:ext uri="{FF2B5EF4-FFF2-40B4-BE49-F238E27FC236}">
                <a16:creationId xmlns:a16="http://schemas.microsoft.com/office/drawing/2014/main" id="{B4DDC699-4CBF-FF1D-C5B5-432AC0239024}"/>
              </a:ext>
            </a:extLst>
          </p:cNvPr>
          <p:cNvPicPr>
            <a:picLocks noChangeAspect="1"/>
          </p:cNvPicPr>
          <p:nvPr/>
        </p:nvPicPr>
        <p:blipFill>
          <a:blip r:embed="rId4"/>
          <a:stretch>
            <a:fillRect/>
          </a:stretch>
        </p:blipFill>
        <p:spPr>
          <a:xfrm>
            <a:off x="6284406" y="1463565"/>
            <a:ext cx="5907594" cy="3560380"/>
          </a:xfrm>
          <a:prstGeom prst="rect">
            <a:avLst/>
          </a:prstGeom>
        </p:spPr>
      </p:pic>
      <p:sp>
        <p:nvSpPr>
          <p:cNvPr id="14" name="Rectangle 13">
            <a:extLst>
              <a:ext uri="{FF2B5EF4-FFF2-40B4-BE49-F238E27FC236}">
                <a16:creationId xmlns:a16="http://schemas.microsoft.com/office/drawing/2014/main" id="{E32212D7-A45A-0EA9-600D-899A915824E5}"/>
              </a:ext>
            </a:extLst>
          </p:cNvPr>
          <p:cNvSpPr/>
          <p:nvPr/>
        </p:nvSpPr>
        <p:spPr>
          <a:xfrm>
            <a:off x="3079531" y="1446672"/>
            <a:ext cx="304800" cy="369288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AEBDCDDB-25AB-63D5-0747-49024FDA58A1}"/>
              </a:ext>
            </a:extLst>
          </p:cNvPr>
          <p:cNvSpPr/>
          <p:nvPr/>
        </p:nvSpPr>
        <p:spPr>
          <a:xfrm>
            <a:off x="5512676" y="1463565"/>
            <a:ext cx="304800" cy="369288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B8DA5A5D-577E-7D30-8B62-B25316029B23}"/>
              </a:ext>
            </a:extLst>
          </p:cNvPr>
          <p:cNvSpPr/>
          <p:nvPr/>
        </p:nvSpPr>
        <p:spPr>
          <a:xfrm>
            <a:off x="5898541" y="1463565"/>
            <a:ext cx="304800" cy="369288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2C184719-04D2-CA0A-8A5E-DD6E00B8B5FF}"/>
              </a:ext>
            </a:extLst>
          </p:cNvPr>
          <p:cNvSpPr/>
          <p:nvPr/>
        </p:nvSpPr>
        <p:spPr>
          <a:xfrm>
            <a:off x="11311215" y="1331059"/>
            <a:ext cx="304800" cy="369288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75B27257-527D-65DC-F7AA-59125F35A90D}"/>
              </a:ext>
            </a:extLst>
          </p:cNvPr>
          <p:cNvSpPr txBox="1"/>
          <p:nvPr/>
        </p:nvSpPr>
        <p:spPr>
          <a:xfrm>
            <a:off x="2017986" y="5497118"/>
            <a:ext cx="9112469" cy="923330"/>
          </a:xfrm>
          <a:prstGeom prst="rect">
            <a:avLst/>
          </a:prstGeom>
          <a:noFill/>
        </p:spPr>
        <p:txBody>
          <a:bodyPr wrap="square" rtlCol="0">
            <a:spAutoFit/>
          </a:bodyPr>
          <a:lstStyle/>
          <a:p>
            <a:r>
              <a:rPr lang="en-US" dirty="0"/>
              <a:t>Conclusion: Matched ones are quite accurate; Unknown is possibly T cells but based on markers I used it is challenging to distinguish among which subtype of T cells; small portion is likely pre-B cell based on </a:t>
            </a:r>
            <a:r>
              <a:rPr lang="en-US" dirty="0" err="1"/>
              <a:t>SingleR</a:t>
            </a:r>
            <a:r>
              <a:rPr lang="en-US" dirty="0"/>
              <a:t> annotation</a:t>
            </a:r>
          </a:p>
        </p:txBody>
      </p:sp>
    </p:spTree>
    <p:extLst>
      <p:ext uri="{BB962C8B-B14F-4D97-AF65-F5344CB8AC3E}">
        <p14:creationId xmlns:p14="http://schemas.microsoft.com/office/powerpoint/2010/main" val="247801053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{99BFE85B-B01A-2243-9E04-741EB9D968BA}tf10001069</Template>
  <TotalTime>12403</TotalTime>
  <Words>1112</Words>
  <Application>Microsoft Macintosh PowerPoint</Application>
  <PresentationFormat>Widescreen</PresentationFormat>
  <Paragraphs>98</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Söhne</vt:lpstr>
      <vt:lpstr>Arial</vt:lpstr>
      <vt:lpstr>Calibri</vt:lpstr>
      <vt:lpstr>Century Gothic</vt:lpstr>
      <vt:lpstr>Open Sans</vt:lpstr>
      <vt:lpstr>Wingdings 3</vt:lpstr>
      <vt:lpstr>Wisp</vt:lpstr>
      <vt:lpstr>scRNA: Study design</vt:lpstr>
      <vt:lpstr>Analysis workflow chart</vt:lpstr>
      <vt:lpstr>Import dataset</vt:lpstr>
      <vt:lpstr>QC</vt:lpstr>
      <vt:lpstr>Normalization and regressing out unwanted variation, Correct Batch Effect, Integration</vt:lpstr>
      <vt:lpstr>Removing batch effect: Harmony integration  </vt:lpstr>
      <vt:lpstr>Downstream analysis-clustering and cell type annotation</vt:lpstr>
      <vt:lpstr>Choose res= 0.5</vt:lpstr>
      <vt:lpstr>Challenge: ambiguous cell type annotation based on automate SingleR and manual</vt:lpstr>
      <vt:lpstr>UMAP of Cell Type Annotation</vt:lpstr>
      <vt:lpstr>Cell type composition changes during the course of treatment</vt:lpstr>
      <vt:lpstr>Stacked Violin Plot reveals marker genes per cell type</vt:lpstr>
      <vt:lpstr>Presto is much faster to find marker genes using wilcox auc</vt:lpstr>
      <vt:lpstr>Volcano plot of Top Gene markers for each cell type</vt:lpstr>
      <vt:lpstr>Exemplary script to generate heatmap, Dotplot</vt:lpstr>
      <vt:lpstr>Heatmap reveals top marker genes for each cell type</vt:lpstr>
      <vt:lpstr>Top 3 marker gene expression per cell type reveals major cell type involvement across treatment time</vt:lpstr>
      <vt:lpstr>Monocyte and T cell composition</vt:lpstr>
      <vt:lpstr>Conclusion and discussion</vt:lpstr>
      <vt:lpstr>Discussion and future direction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Bulk RNA and scRNA analysis </dc:title>
  <dc:creator>Microsoft Office User</dc:creator>
  <cp:lastModifiedBy>Microsoft Office User</cp:lastModifiedBy>
  <cp:revision>18</cp:revision>
  <dcterms:created xsi:type="dcterms:W3CDTF">2023-03-16T04:13:10Z</dcterms:created>
  <dcterms:modified xsi:type="dcterms:W3CDTF">2023-03-26T05:24:11Z</dcterms:modified>
</cp:coreProperties>
</file>